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6"/>
    <p:sldMasterId id="2147483694" r:id="rId7"/>
    <p:sldMasterId id="2147483727" r:id="rId8"/>
    <p:sldMasterId id="2147483660" r:id="rId9"/>
    <p:sldMasterId id="2147483715" r:id="rId10"/>
    <p:sldMasterId id="2147484877" r:id="rId11"/>
  </p:sldMasterIdLst>
  <p:notesMasterIdLst>
    <p:notesMasterId r:id="rId37"/>
  </p:notesMasterIdLst>
  <p:sldIdLst>
    <p:sldId id="257" r:id="rId12"/>
    <p:sldId id="2076136934" r:id="rId13"/>
    <p:sldId id="2076136935" r:id="rId14"/>
    <p:sldId id="2076136936" r:id="rId15"/>
    <p:sldId id="2076136938" r:id="rId16"/>
    <p:sldId id="2076136932" r:id="rId17"/>
    <p:sldId id="2076136944" r:id="rId18"/>
    <p:sldId id="2076136956" r:id="rId19"/>
    <p:sldId id="2076136947" r:id="rId20"/>
    <p:sldId id="2076136948" r:id="rId21"/>
    <p:sldId id="2076136943" r:id="rId22"/>
    <p:sldId id="2076136950" r:id="rId23"/>
    <p:sldId id="2076136952" r:id="rId24"/>
    <p:sldId id="2076136953" r:id="rId25"/>
    <p:sldId id="2076136954" r:id="rId26"/>
    <p:sldId id="2076136933" r:id="rId27"/>
    <p:sldId id="2076136942" r:id="rId28"/>
    <p:sldId id="2076136955" r:id="rId29"/>
    <p:sldId id="2076136949" r:id="rId30"/>
    <p:sldId id="2076136945" r:id="rId31"/>
    <p:sldId id="2076136946" r:id="rId32"/>
    <p:sldId id="2076136931" r:id="rId33"/>
    <p:sldId id="279" r:id="rId34"/>
    <p:sldId id="2076136929" r:id="rId35"/>
    <p:sldId id="2076136930"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Montemagno" initials="JM" lastIdx="4" clrIdx="0">
    <p:extLst>
      <p:ext uri="{19B8F6BF-5375-455C-9EA6-DF929625EA0E}">
        <p15:presenceInfo xmlns:p15="http://schemas.microsoft.com/office/powerpoint/2012/main" userId="S::jamont@microsoft.com::e0435849-a140-4c07-8047-7cefab9356ed" providerId="AD"/>
      </p:ext>
    </p:extLst>
  </p:cmAuthor>
  <p:cmAuthor id="2" name="Beth Massi" initials="BM" lastIdx="1" clrIdx="1">
    <p:extLst>
      <p:ext uri="{19B8F6BF-5375-455C-9EA6-DF929625EA0E}">
        <p15:presenceInfo xmlns:p15="http://schemas.microsoft.com/office/powerpoint/2012/main" userId="S::bethma@microsoft.com::bd08b5aa-02b2-43fc-b15c-eeea7517ad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EEF3"/>
    <a:srgbClr val="28C2D1"/>
    <a:srgbClr val="C8D5EA"/>
    <a:srgbClr val="512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1FDE7-9462-442A-8FDF-D087FCBD0657}" v="1" dt="2020-06-18T02:26:07.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50" autoAdjust="0"/>
    <p:restoredTop sz="94660"/>
  </p:normalViewPr>
  <p:slideViewPr>
    <p:cSldViewPr snapToGrid="0">
      <p:cViewPr varScale="1">
        <p:scale>
          <a:sx n="91" d="100"/>
          <a:sy n="91" d="100"/>
        </p:scale>
        <p:origin x="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5.xml"/><Relationship Id="rId19" Type="http://schemas.openxmlformats.org/officeDocument/2006/relationships/slide" Target="slides/slide8.xml"/><Relationship Id="rId31" Type="http://schemas.openxmlformats.org/officeDocument/2006/relationships/slide" Target="slides/slide20.xml"/><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microsoft.com/office/2016/11/relationships/changesInfo" Target="changesInfos/changesInfo1.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95D1FDE7-9462-442A-8FDF-D087FCBD0657}"/>
    <pc:docChg chg="undo custSel addSld delSld modSld">
      <pc:chgData name="Daniel Roth" userId="02261a5d-b764-49c2-b6b6-041bd43f80dd" providerId="ADAL" clId="{95D1FDE7-9462-442A-8FDF-D087FCBD0657}" dt="2020-06-18T02:43:23.819" v="286" actId="114"/>
      <pc:docMkLst>
        <pc:docMk/>
      </pc:docMkLst>
      <pc:sldChg chg="modSp mod">
        <pc:chgData name="Daniel Roth" userId="02261a5d-b764-49c2-b6b6-041bd43f80dd" providerId="ADAL" clId="{95D1FDE7-9462-442A-8FDF-D087FCBD0657}" dt="2020-06-18T02:23:43.624" v="33" actId="14100"/>
        <pc:sldMkLst>
          <pc:docMk/>
          <pc:sldMk cId="2481162585" sldId="257"/>
        </pc:sldMkLst>
        <pc:spChg chg="mod">
          <ac:chgData name="Daniel Roth" userId="02261a5d-b764-49c2-b6b6-041bd43f80dd" providerId="ADAL" clId="{95D1FDE7-9462-442A-8FDF-D087FCBD0657}" dt="2020-06-18T02:23:43.624" v="33" actId="14100"/>
          <ac:spMkLst>
            <pc:docMk/>
            <pc:sldMk cId="2481162585" sldId="257"/>
            <ac:spMk id="2" creationId="{9DECB118-27C3-4BAD-B9B3-652153ACADEF}"/>
          </ac:spMkLst>
        </pc:spChg>
      </pc:sldChg>
      <pc:sldChg chg="modSp mod">
        <pc:chgData name="Daniel Roth" userId="02261a5d-b764-49c2-b6b6-041bd43f80dd" providerId="ADAL" clId="{95D1FDE7-9462-442A-8FDF-D087FCBD0657}" dt="2020-06-18T02:33:47.972" v="229" actId="20577"/>
        <pc:sldMkLst>
          <pc:docMk/>
          <pc:sldMk cId="2654179635" sldId="279"/>
        </pc:sldMkLst>
        <pc:spChg chg="mod">
          <ac:chgData name="Daniel Roth" userId="02261a5d-b764-49c2-b6b6-041bd43f80dd" providerId="ADAL" clId="{95D1FDE7-9462-442A-8FDF-D087FCBD0657}" dt="2020-06-18T02:33:47.972" v="229" actId="20577"/>
          <ac:spMkLst>
            <pc:docMk/>
            <pc:sldMk cId="2654179635" sldId="279"/>
            <ac:spMk id="2" creationId="{6EC9D302-E5A0-304C-9555-5B404D2160B7}"/>
          </ac:spMkLst>
        </pc:spChg>
      </pc:sldChg>
      <pc:sldChg chg="modSp mod">
        <pc:chgData name="Daniel Roth" userId="02261a5d-b764-49c2-b6b6-041bd43f80dd" providerId="ADAL" clId="{95D1FDE7-9462-442A-8FDF-D087FCBD0657}" dt="2020-06-18T02:41:32.200" v="249" actId="1038"/>
        <pc:sldMkLst>
          <pc:docMk/>
          <pc:sldMk cId="4025780486" sldId="2076136938"/>
        </pc:sldMkLst>
        <pc:spChg chg="mod">
          <ac:chgData name="Daniel Roth" userId="02261a5d-b764-49c2-b6b6-041bd43f80dd" providerId="ADAL" clId="{95D1FDE7-9462-442A-8FDF-D087FCBD0657}" dt="2020-06-18T02:41:32.200" v="249" actId="1038"/>
          <ac:spMkLst>
            <pc:docMk/>
            <pc:sldMk cId="4025780486" sldId="2076136938"/>
            <ac:spMk id="89" creationId="{F2D9BE53-3332-4745-834E-A657643A4CF8}"/>
          </ac:spMkLst>
        </pc:spChg>
      </pc:sldChg>
      <pc:sldChg chg="modSp mod">
        <pc:chgData name="Daniel Roth" userId="02261a5d-b764-49c2-b6b6-041bd43f80dd" providerId="ADAL" clId="{95D1FDE7-9462-442A-8FDF-D087FCBD0657}" dt="2020-06-18T02:43:23.819" v="286" actId="114"/>
        <pc:sldMkLst>
          <pc:docMk/>
          <pc:sldMk cId="1195610384" sldId="2076136945"/>
        </pc:sldMkLst>
        <pc:spChg chg="mod">
          <ac:chgData name="Daniel Roth" userId="02261a5d-b764-49c2-b6b6-041bd43f80dd" providerId="ADAL" clId="{95D1FDE7-9462-442A-8FDF-D087FCBD0657}" dt="2020-06-18T02:43:23.819" v="286" actId="114"/>
          <ac:spMkLst>
            <pc:docMk/>
            <pc:sldMk cId="1195610384" sldId="2076136945"/>
            <ac:spMk id="3" creationId="{B2AAB193-D0FE-4FEC-B963-D672135D7D89}"/>
          </ac:spMkLst>
        </pc:spChg>
      </pc:sldChg>
      <pc:sldChg chg="modSp mod">
        <pc:chgData name="Daniel Roth" userId="02261a5d-b764-49c2-b6b6-041bd43f80dd" providerId="ADAL" clId="{95D1FDE7-9462-442A-8FDF-D087FCBD0657}" dt="2020-06-18T02:41:55.879" v="269" actId="20577"/>
        <pc:sldMkLst>
          <pc:docMk/>
          <pc:sldMk cId="727668204" sldId="2076136947"/>
        </pc:sldMkLst>
        <pc:spChg chg="mod">
          <ac:chgData name="Daniel Roth" userId="02261a5d-b764-49c2-b6b6-041bd43f80dd" providerId="ADAL" clId="{95D1FDE7-9462-442A-8FDF-D087FCBD0657}" dt="2020-06-18T02:41:55.879" v="269" actId="20577"/>
          <ac:spMkLst>
            <pc:docMk/>
            <pc:sldMk cId="727668204" sldId="2076136947"/>
            <ac:spMk id="5" creationId="{6CA99F7A-1F43-46CB-88E8-D93AB80583EF}"/>
          </ac:spMkLst>
        </pc:spChg>
      </pc:sldChg>
      <pc:sldChg chg="modSp mod">
        <pc:chgData name="Daniel Roth" userId="02261a5d-b764-49c2-b6b6-041bd43f80dd" providerId="ADAL" clId="{95D1FDE7-9462-442A-8FDF-D087FCBD0657}" dt="2020-06-18T02:41:42.627" v="266" actId="1038"/>
        <pc:sldMkLst>
          <pc:docMk/>
          <pc:sldMk cId="501423766" sldId="2076136956"/>
        </pc:sldMkLst>
        <pc:spChg chg="mod">
          <ac:chgData name="Daniel Roth" userId="02261a5d-b764-49c2-b6b6-041bd43f80dd" providerId="ADAL" clId="{95D1FDE7-9462-442A-8FDF-D087FCBD0657}" dt="2020-06-18T02:41:42.627" v="266" actId="1038"/>
          <ac:spMkLst>
            <pc:docMk/>
            <pc:sldMk cId="501423766" sldId="2076136956"/>
            <ac:spMk id="89" creationId="{F2D9BE53-3332-4745-834E-A657643A4CF8}"/>
          </ac:spMkLst>
        </pc:spChg>
      </pc:sldChg>
      <pc:sldChg chg="modSp add del mod modAnim">
        <pc:chgData name="Daniel Roth" userId="02261a5d-b764-49c2-b6b6-041bd43f80dd" providerId="ADAL" clId="{95D1FDE7-9462-442A-8FDF-D087FCBD0657}" dt="2020-06-18T02:30:12.238" v="45" actId="47"/>
        <pc:sldMkLst>
          <pc:docMk/>
          <pc:sldMk cId="3666375642" sldId="2076136957"/>
        </pc:sldMkLst>
        <pc:spChg chg="mod">
          <ac:chgData name="Daniel Roth" userId="02261a5d-b764-49c2-b6b6-041bd43f80dd" providerId="ADAL" clId="{95D1FDE7-9462-442A-8FDF-D087FCBD0657}" dt="2020-06-18T02:26:00.912" v="43" actId="6549"/>
          <ac:spMkLst>
            <pc:docMk/>
            <pc:sldMk cId="3666375642" sldId="2076136957"/>
            <ac:spMk id="2" creationId="{0DB7C140-DE7A-458E-B306-A0409A955DBB}"/>
          </ac:spMkLst>
        </pc:spChg>
        <pc:spChg chg="mod">
          <ac:chgData name="Daniel Roth" userId="02261a5d-b764-49c2-b6b6-041bd43f80dd" providerId="ADAL" clId="{95D1FDE7-9462-442A-8FDF-D087FCBD0657}" dt="2020-06-18T02:26:07.961" v="44" actId="6549"/>
          <ac:spMkLst>
            <pc:docMk/>
            <pc:sldMk cId="3666375642" sldId="2076136957"/>
            <ac:spMk id="3" creationId="{C75F1CB6-F4FC-4B87-BE05-44A972975C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E3EC32-9597-4459-A04F-EA3A275DAA7A}" type="datetimeFigureOut">
              <a:rPr lang="en-US" smtClean="0"/>
              <a:t>6/17/2020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E7EBF-8FEE-4079-889B-EEE134D3083A}" type="slidenum">
              <a:rPr lang="en-US" smtClean="0"/>
              <a:t>‹#›</a:t>
            </a:fld>
            <a:endParaRPr lang="en-US"/>
          </a:p>
        </p:txBody>
      </p:sp>
    </p:spTree>
    <p:extLst>
      <p:ext uri="{BB962C8B-B14F-4D97-AF65-F5344CB8AC3E}">
        <p14:creationId xmlns:p14="http://schemas.microsoft.com/office/powerpoint/2010/main" val="2103832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1</a:t>
            </a:fld>
            <a:endParaRPr lang="en-US"/>
          </a:p>
        </p:txBody>
      </p:sp>
    </p:spTree>
    <p:extLst>
      <p:ext uri="{BB962C8B-B14F-4D97-AF65-F5344CB8AC3E}">
        <p14:creationId xmlns:p14="http://schemas.microsoft.com/office/powerpoint/2010/main" val="3383415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Blazor, </a:t>
            </a:r>
            <a:r>
              <a:rPr lang="en-US" err="1"/>
              <a:t>Winforms</a:t>
            </a:r>
            <a:r>
              <a:rPr lang="en-US"/>
              <a:t>, and WPF on .NET Core in their tools and controls today as well. </a:t>
            </a:r>
            <a:r>
              <a:rPr lang="en-US" err="1"/>
              <a:t>SyncFusion</a:t>
            </a:r>
            <a:r>
              <a:rPr lang="en-US"/>
              <a:t>, </a:t>
            </a:r>
            <a:r>
              <a:rPr lang="en-US" err="1"/>
              <a:t>Radzen</a:t>
            </a:r>
            <a:r>
              <a:rPr lang="en-US"/>
              <a:t>, Progress Telerik, </a:t>
            </a:r>
            <a:r>
              <a:rPr lang="en-US" err="1"/>
              <a:t>GrapeCity</a:t>
            </a:r>
            <a:r>
              <a:rPr lang="en-US"/>
              <a:t>, Infragistics and DevExpress all have great controls for multiple app models for .NET Core.</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3979062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979062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dirty="0">
                <a:solidFill>
                  <a:schemeClr val="tx1"/>
                </a:solidFill>
                <a:effectLst/>
                <a:latin typeface="Segoe UI"/>
                <a:cs typeface="Segoe UI"/>
              </a:rPr>
              <a:t>Blazor WebAssembly is now officially released!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kern="1200" dirty="0">
              <a:solidFill>
                <a:schemeClr val="tx1"/>
              </a:solidFill>
              <a:effectLst/>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dirty="0">
                <a:solidFill>
                  <a:schemeClr val="tx1"/>
                </a:solidFill>
                <a:effectLst/>
                <a:latin typeface="Segoe UI"/>
                <a:cs typeface="Segoe UI"/>
              </a:rPr>
              <a:t>Blazor is your full stack solution for building web UI with .NET and C# instead of JavaScript. Support for building Blazor apps originally shipped with .NET Core 3.1 using a server-hosted model that we call Blazor Server, where all UI interactions are handled over a real-time connection with the browser. Now, with Blazor WebAssembly, you can run your Blazor apps purely client-side using a WebAssembly-based .NET runtime. Blazor WebAssembly enables you to run .NET Standard libraries directly in the browser using just open web standards - no browser plugins or code </a:t>
            </a:r>
            <a:r>
              <a:rPr lang="en-US" sz="1200" kern="1200" dirty="0" err="1">
                <a:solidFill>
                  <a:schemeClr val="tx1"/>
                </a:solidFill>
                <a:effectLst/>
                <a:latin typeface="Segoe UI"/>
                <a:cs typeface="Segoe UI"/>
              </a:rPr>
              <a:t>transpilation</a:t>
            </a:r>
            <a:r>
              <a:rPr lang="en-US" sz="1200" kern="1200" dirty="0">
                <a:solidFill>
                  <a:schemeClr val="tx1"/>
                </a:solidFill>
                <a:effectLst/>
                <a:latin typeface="Segoe UI"/>
                <a:cs typeface="Segoe UI"/>
              </a:rPr>
              <a:t> required.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kern="1200" dirty="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439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4E7EBF-8FEE-4079-889B-EEE134D3083A}" type="slidenum">
              <a:rPr lang="en-US" smtClean="0"/>
              <a:t>23</a:t>
            </a:fld>
            <a:endParaRPr lang="en-US"/>
          </a:p>
        </p:txBody>
      </p:sp>
    </p:spTree>
    <p:extLst>
      <p:ext uri="{BB962C8B-B14F-4D97-AF65-F5344CB8AC3E}">
        <p14:creationId xmlns:p14="http://schemas.microsoft.com/office/powerpoint/2010/main" val="280813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6/17/2020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27224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6/17/2020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3291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6/17/2020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06199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6/17/2020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6796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dirty="0">
                <a:solidFill>
                  <a:schemeClr val="tx1"/>
                </a:solidFill>
                <a:effectLst/>
                <a:latin typeface="Segoe UI"/>
                <a:cs typeface="Segoe UI"/>
              </a:rPr>
              <a:t>Blazor WebAssembly is now officially released!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kern="1200" dirty="0">
              <a:solidFill>
                <a:schemeClr val="tx1"/>
              </a:solidFill>
              <a:effectLst/>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kern="1200" dirty="0">
                <a:solidFill>
                  <a:schemeClr val="tx1"/>
                </a:solidFill>
                <a:effectLst/>
                <a:latin typeface="Segoe UI"/>
                <a:cs typeface="Segoe UI"/>
              </a:rPr>
              <a:t>Blazor is your full stack solution for building web UI with .NET and C# instead of JavaScript. Support for building Blazor apps originally shipped with .NET Core 3.1 using a server-hosted model that we call Blazor Server, where all UI interactions are handled over a real-time connection with the browser. Now, with Blazor WebAssembly, you can run your Blazor apps purely client-side using a WebAssembly-based .NET runtime. Blazor WebAssembly enables you to run .NET Standard libraries directly in the browser using just open web standards - no browser plugins or code </a:t>
            </a:r>
            <a:r>
              <a:rPr lang="en-US" sz="1200" kern="1200" dirty="0" err="1">
                <a:solidFill>
                  <a:schemeClr val="tx1"/>
                </a:solidFill>
                <a:effectLst/>
                <a:latin typeface="Segoe UI"/>
                <a:cs typeface="Segoe UI"/>
              </a:rPr>
              <a:t>transpilation</a:t>
            </a:r>
            <a:r>
              <a:rPr lang="en-US" sz="1200" kern="1200" dirty="0">
                <a:solidFill>
                  <a:schemeClr val="tx1"/>
                </a:solidFill>
                <a:effectLst/>
                <a:latin typeface="Segoe UI"/>
                <a:cs typeface="Segoe UI"/>
              </a:rPr>
              <a:t> required.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200" kern="1200" dirty="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439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6/17/2020 7:19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807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6/17/2020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6796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6/17/2020 7:19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8140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7.svg"/><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5.xml"/><Relationship Id="rId6" Type="http://schemas.openxmlformats.org/officeDocument/2006/relationships/image" Target="../media/image17.emf"/><Relationship Id="rId5" Type="http://schemas.openxmlformats.org/officeDocument/2006/relationships/image" Target="../media/image18.svg"/><Relationship Id="rId4" Type="http://schemas.openxmlformats.org/officeDocument/2006/relationships/image" Target="../media/image15.png"/><Relationship Id="rId9" Type="http://schemas.openxmlformats.org/officeDocument/2006/relationships/image" Target="../media/image3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31.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6.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428243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58091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896552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6316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alkin">
    <p:bg>
      <p:bgPr>
        <a:solidFill>
          <a:srgbClr val="661CE5"/>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4255074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6473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Confidential">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F2A75C41-2D66-4445-905B-961E1CC15D6B}"/>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1531425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7964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5952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Announcement">
    <p:bg>
      <p:bgPr>
        <a:solidFill>
          <a:srgbClr val="2B0B98"/>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661CE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0"/>
            <a:ext cx="12169140" cy="6858000"/>
          </a:xfrm>
          <a:prstGeom prst="rect">
            <a:avLst/>
          </a:prstGeom>
        </p:spPr>
      </p:pic>
    </p:spTree>
    <p:extLst>
      <p:ext uri="{BB962C8B-B14F-4D97-AF65-F5344CB8AC3E}">
        <p14:creationId xmlns:p14="http://schemas.microsoft.com/office/powerpoint/2010/main" val="1662317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2B0B9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886"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rgbClr val="661C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05704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2B0B98"/>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066" y="77769"/>
            <a:ext cx="12169140" cy="6858000"/>
          </a:xfrm>
          <a:prstGeom prst="rect">
            <a:avLst/>
          </a:prstGeom>
        </p:spPr>
      </p:pic>
      <p:sp>
        <p:nvSpPr>
          <p:cNvPr id="3" name="Title 1"/>
          <p:cNvSpPr>
            <a:spLocks noGrp="1"/>
          </p:cNvSpPr>
          <p:nvPr>
            <p:ph type="title" hasCustomPrompt="1"/>
          </p:nvPr>
        </p:nvSpPr>
        <p:spPr>
          <a:xfrm>
            <a:off x="0" y="2084172"/>
            <a:ext cx="12180570" cy="1158793"/>
          </a:xfrm>
          <a:noFill/>
        </p:spPr>
        <p:txBody>
          <a:bodyPr wrap="square" tIns="91440" bIns="91440" anchor="t" anchorCtr="0">
            <a:spAutoFit/>
          </a:bodyPr>
          <a:lstStyle>
            <a:lvl1pPr algn="ctr">
              <a:defRPr sz="7058" spc="-98" baseline="0">
                <a:solidFill>
                  <a:schemeClr val="tx1"/>
                </a:solidFill>
                <a:latin typeface="+mj-lt"/>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920415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9130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B0B9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39828"/>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latin typeface="+mj-lt"/>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155647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1256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18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Bright Purple">
    <p:bg>
      <p:bgPr>
        <a:solidFill>
          <a:srgbClr val="661CE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66333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NF Blank">
    <p:bg>
      <p:bgPr>
        <a:solidFill>
          <a:srgbClr val="511C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36021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0239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09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915584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2_Insert Photo">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0042293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989535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08943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2" name="TextBox 41">
            <a:extLst>
              <a:ext uri="{FF2B5EF4-FFF2-40B4-BE49-F238E27FC236}">
                <a16:creationId xmlns:a16="http://schemas.microsoft.com/office/drawing/2014/main" id="{B59E8476-D4FE-3D4F-9EC9-5DA909E29651}"/>
              </a:ext>
            </a:extLst>
          </p:cNvPr>
          <p:cNvSpPr txBox="1"/>
          <p:nvPr/>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4" name="TextBox 43">
            <a:extLst>
              <a:ext uri="{FF2B5EF4-FFF2-40B4-BE49-F238E27FC236}">
                <a16:creationId xmlns:a16="http://schemas.microsoft.com/office/drawing/2014/main" id="{B1EBCCF4-5394-C04F-AA62-05007544FC0C}"/>
              </a:ext>
            </a:extLst>
          </p:cNvPr>
          <p:cNvSpPr txBox="1"/>
          <p:nvPr/>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2320603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4281288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5504825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r>
              <a:rPr lang="en-US" noProof="0"/>
              <a:t>Click icon to add picture</a:t>
            </a:r>
          </a:p>
        </p:txBody>
      </p:sp>
    </p:spTree>
    <p:extLst>
      <p:ext uri="{BB962C8B-B14F-4D97-AF65-F5344CB8AC3E}">
        <p14:creationId xmlns:p14="http://schemas.microsoft.com/office/powerpoint/2010/main" val="200283554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059342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1364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25135539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2643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E135-11E0-4BB7-B489-3297B2901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A322A6-6625-47CB-A37A-5F2B6B2F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81FF4-1936-4C73-B842-C1221C9CA156}"/>
              </a:ext>
            </a:extLst>
          </p:cNvPr>
          <p:cNvSpPr>
            <a:spLocks noGrp="1"/>
          </p:cNvSpPr>
          <p:nvPr>
            <p:ph type="dt" sz="half" idx="10"/>
          </p:nvPr>
        </p:nvSpPr>
        <p:spPr/>
        <p:txBody>
          <a:bodyPr/>
          <a:lstStyle/>
          <a:p>
            <a:fld id="{602CCF63-8CDD-4662-86EA-89AB10285AEA}" type="datetimeFigureOut">
              <a:rPr lang="en-US" smtClean="0"/>
              <a:t>6/17/2020</a:t>
            </a:fld>
            <a:endParaRPr lang="en-US"/>
          </a:p>
        </p:txBody>
      </p:sp>
      <p:sp>
        <p:nvSpPr>
          <p:cNvPr id="5" name="Footer Placeholder 4">
            <a:extLst>
              <a:ext uri="{FF2B5EF4-FFF2-40B4-BE49-F238E27FC236}">
                <a16:creationId xmlns:a16="http://schemas.microsoft.com/office/drawing/2014/main" id="{5CB7D6BB-11A6-4134-A48E-32998EF3D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C9803-65A8-411A-9CA0-B7B93B17D417}"/>
              </a:ext>
            </a:extLst>
          </p:cNvPr>
          <p:cNvSpPr>
            <a:spLocks noGrp="1"/>
          </p:cNvSpPr>
          <p:nvPr>
            <p:ph type="sldNum" sz="quarter" idx="12"/>
          </p:nvPr>
        </p:nvSpPr>
        <p:spPr/>
        <p:txBody>
          <a:bodyPr/>
          <a:lstStyle/>
          <a:p>
            <a:fld id="{8BBA372D-7881-4220-A69D-6B05486F3E0A}" type="slidenum">
              <a:rPr lang="en-US" smtClean="0"/>
              <a:t>‹#›</a:t>
            </a:fld>
            <a:endParaRPr lang="en-US"/>
          </a:p>
        </p:txBody>
      </p:sp>
    </p:spTree>
    <p:extLst>
      <p:ext uri="{BB962C8B-B14F-4D97-AF65-F5344CB8AC3E}">
        <p14:creationId xmlns:p14="http://schemas.microsoft.com/office/powerpoint/2010/main" val="34162135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776052-BB1A-4D55-BE82-5990609C66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focus.dotnetconf.net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20364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21145"/>
            <a:ext cx="9074088"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descr="A picture containing drawing&#10;&#10;Description automatically generated">
            <a:extLst>
              <a:ext uri="{FF2B5EF4-FFF2-40B4-BE49-F238E27FC236}">
                <a16:creationId xmlns:a16="http://schemas.microsoft.com/office/drawing/2014/main" id="{764DA5CA-F8A0-4AC7-8122-7D6A39C60AA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79857" y="3886202"/>
            <a:ext cx="723900" cy="723900"/>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9742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311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98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17281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3594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37376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dirty="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dirty="0"/>
              <a:t>Explore overviews, tutorials,</a:t>
            </a:r>
            <a:br>
              <a:rPr lang="en-US" sz="2000" dirty="0"/>
            </a:br>
            <a:r>
              <a:rPr lang="en-US" sz="2000" dirty="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dirty="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dirty="0"/>
              <a:t>Complete interactive learning</a:t>
            </a:r>
            <a:br>
              <a:rPr lang="en-US" sz="2000" dirty="0"/>
            </a:br>
            <a:r>
              <a:rPr lang="en-US" sz="2000" dirty="0"/>
              <a:t>exercises, watch videos, and</a:t>
            </a:r>
            <a:br>
              <a:rPr lang="en-US" sz="2000" dirty="0"/>
            </a:br>
            <a:r>
              <a:rPr lang="en-US" sz="2000" dirty="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dirty="0">
                <a:solidFill>
                  <a:schemeClr val="tx1"/>
                </a:solidFill>
                <a:effectLst/>
                <a:latin typeface="+mn-lt"/>
                <a:ea typeface="+mn-ea"/>
                <a:cs typeface="+mn-cs"/>
              </a:rPr>
              <a:t>Validate your technical knowledge</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and ability with Microsoft Certification.</a:t>
            </a:r>
            <a:endParaRPr lang="en-US" sz="2000" dirty="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dirty="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0363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3927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3674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0250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9536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098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317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3093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256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668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2058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1316026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67347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956317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67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9968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9085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1324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2215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6543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99417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0459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0068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00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307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866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0387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70869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3252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02639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9446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54548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91989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0917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83202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1115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9582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084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71997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325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32178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58475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6009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847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696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66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705489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696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9330424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107550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6531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0586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12886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45852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9980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85978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1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242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4501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99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6270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6034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4907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91016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07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0750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684189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1227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19500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2897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3732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6659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2990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30387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3501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07129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20989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4165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2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345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17613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575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1320681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1828542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9305834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871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3775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37579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5283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74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6/17/2020</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14351935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image" Target="../media/image1.emf"/><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8" Type="http://schemas.openxmlformats.org/officeDocument/2006/relationships/slideLayout" Target="../slideLayouts/slideLayout72.xml"/><Relationship Id="rId3"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theme" Target="../theme/theme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theme" Target="../theme/theme5.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theme" Target="../theme/theme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image" Target="../media/image1.emf"/><Relationship Id="rId8"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8496292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689" r:id="rId29"/>
    <p:sldLayoutId id="2147483690" r:id="rId30"/>
    <p:sldLayoutId id="2147483691" r:id="rId31"/>
    <p:sldLayoutId id="2147483692" r:id="rId3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119536199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803" r:id="rId17"/>
    <p:sldLayoutId id="2147483712" r:id="rId18"/>
    <p:sldLayoutId id="2147483713" r:id="rId19"/>
    <p:sldLayoutId id="2147483804" r:id="rId20"/>
    <p:sldLayoutId id="2147483794" r:id="rId21"/>
    <p:sldLayoutId id="2147483795" r:id="rId22"/>
    <p:sldLayoutId id="2147483796" r:id="rId23"/>
    <p:sldLayoutId id="2147483797" r:id="rId24"/>
    <p:sldLayoutId id="2147483798" r:id="rId25"/>
    <p:sldLayoutId id="2147483799" r:id="rId26"/>
    <p:sldLayoutId id="2147483721" r:id="rId27"/>
    <p:sldLayoutId id="2147483800" r:id="rId28"/>
    <p:sldLayoutId id="2147483801" r:id="rId29"/>
    <p:sldLayoutId id="2147483724" r:id="rId30"/>
    <p:sldLayoutId id="2147483802" r:id="rId31"/>
    <p:sldLayoutId id="21474838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19680380"/>
      </p:ext>
    </p:extLst>
  </p:cSld>
  <p:clrMap bg1="dk1" tx1="lt1" bg2="dk2" tx2="lt2" accent1="accent1" accent2="accent2" accent3="accent3" accent4="accent4" accent5="accent5" accent6="accent6" hlink="hlink" folHlink="folHlink"/>
  <p:sldLayoutIdLst>
    <p:sldLayoutId id="2147483807"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805" r:id="rId25"/>
    <p:sldLayoutId id="2147483806" r:id="rId26"/>
    <p:sldLayoutId id="2147483809" r:id="rId27"/>
    <p:sldLayoutId id="2147483755" r:id="rId28"/>
    <p:sldLayoutId id="2147483810" r:id="rId29"/>
    <p:sldLayoutId id="2147483811" r:id="rId30"/>
    <p:sldLayoutId id="2147483758" r:id="rId31"/>
    <p:sldLayoutId id="2147483759" r:id="rId32"/>
    <p:sldLayoutId id="2147483760" r:id="rId33"/>
    <p:sldLayoutId id="2147483761" r:id="rId34"/>
    <p:sldLayoutId id="2147483791" r:id="rId35"/>
    <p:sldLayoutId id="2147483792" r:id="rId36"/>
    <p:sldLayoutId id="2147483793"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2067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6" r:id="rId16"/>
    <p:sldLayoutId id="2147483757"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 id="214748494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33.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0.svg"/><Relationship Id="rId2" Type="http://schemas.openxmlformats.org/officeDocument/2006/relationships/notesSlide" Target="../notesSlides/notesSlide9.xml"/><Relationship Id="rId1" Type="http://schemas.openxmlformats.org/officeDocument/2006/relationships/slideLayout" Target="../slideLayouts/slideLayout15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hyperlink" Target="https://blazor.net/" TargetMode="External"/><Relationship Id="rId1" Type="http://schemas.openxmlformats.org/officeDocument/2006/relationships/slideLayout" Target="../slideLayouts/slideLayout68.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7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8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svg"/><Relationship Id="rId9" Type="http://schemas.openxmlformats.org/officeDocument/2006/relationships/image" Target="../media/image69.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1.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39.svg"/><Relationship Id="rId2" Type="http://schemas.openxmlformats.org/officeDocument/2006/relationships/image" Target="../media/image75.png"/><Relationship Id="rId1" Type="http://schemas.openxmlformats.org/officeDocument/2006/relationships/slideLayout" Target="../slideLayouts/slideLayout67.xml"/><Relationship Id="rId6" Type="http://schemas.openxmlformats.org/officeDocument/2006/relationships/image" Target="../media/image38.png"/><Relationship Id="rId5" Type="http://schemas.openxmlformats.org/officeDocument/2006/relationships/image" Target="../media/image78.sv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8" Type="http://schemas.openxmlformats.org/officeDocument/2006/relationships/hyperlink" Target="https://aka.ms/blazor-carchecker" TargetMode="External"/><Relationship Id="rId3" Type="http://schemas.openxmlformats.org/officeDocument/2006/relationships/hyperlink" Target="https://blazor.net/docs" TargetMode="External"/><Relationship Id="rId7" Type="http://schemas.openxmlformats.org/officeDocument/2006/relationships/hyperlink" Target="https://aka.ms/dotnet-maui" TargetMode="External"/><Relationship Id="rId2" Type="http://schemas.openxmlformats.org/officeDocument/2006/relationships/hyperlink" Target="https://blazor.net/" TargetMode="External"/><Relationship Id="rId1" Type="http://schemas.openxmlformats.org/officeDocument/2006/relationships/slideLayout" Target="../slideLayouts/slideLayout67.xml"/><Relationship Id="rId6" Type="http://schemas.openxmlformats.org/officeDocument/2006/relationships/hyperlink" Target="https://aka.ms/mobile-blazor-bindings" TargetMode="External"/><Relationship Id="rId5" Type="http://schemas.openxmlformats.org/officeDocument/2006/relationships/hyperlink" Target="https://aka.ms/awesome-blazor" TargetMode="External"/><Relationship Id="rId4" Type="http://schemas.openxmlformats.org/officeDocument/2006/relationships/hyperlink" Target="https://aka.ms/blazor-worksho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99.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2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svg"/><Relationship Id="rId3" Type="http://schemas.openxmlformats.org/officeDocument/2006/relationships/image" Target="../media/image84.svg"/><Relationship Id="rId7" Type="http://schemas.openxmlformats.org/officeDocument/2006/relationships/image" Target="../media/image86.svg"/><Relationship Id="rId12" Type="http://schemas.openxmlformats.org/officeDocument/2006/relationships/image" Target="../media/image89.png"/><Relationship Id="rId2" Type="http://schemas.openxmlformats.org/officeDocument/2006/relationships/image" Target="../media/image83.png"/><Relationship Id="rId1" Type="http://schemas.openxmlformats.org/officeDocument/2006/relationships/slideLayout" Target="../slideLayouts/slideLayout89.xml"/><Relationship Id="rId6" Type="http://schemas.openxmlformats.org/officeDocument/2006/relationships/image" Target="../media/image85.png"/><Relationship Id="rId11" Type="http://schemas.openxmlformats.org/officeDocument/2006/relationships/image" Target="../media/image78.svg"/><Relationship Id="rId5" Type="http://schemas.openxmlformats.org/officeDocument/2006/relationships/image" Target="../media/image82.svg"/><Relationship Id="rId15" Type="http://schemas.openxmlformats.org/officeDocument/2006/relationships/image" Target="../media/image92.svg"/><Relationship Id="rId10" Type="http://schemas.openxmlformats.org/officeDocument/2006/relationships/image" Target="../media/image77.png"/><Relationship Id="rId4" Type="http://schemas.openxmlformats.org/officeDocument/2006/relationships/image" Target="../media/image81.png"/><Relationship Id="rId9" Type="http://schemas.openxmlformats.org/officeDocument/2006/relationships/image" Target="../media/image88.svg"/><Relationship Id="rId1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89.xml"/><Relationship Id="rId5" Type="http://schemas.openxmlformats.org/officeDocument/2006/relationships/image" Target="../media/image33.sv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8.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1.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6.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8.xml"/><Relationship Id="rId1" Type="http://schemas.openxmlformats.org/officeDocument/2006/relationships/slideLayout" Target="../slideLayouts/slideLayout15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B118-27C3-4BAD-B9B3-652153ACADEF}"/>
              </a:ext>
            </a:extLst>
          </p:cNvPr>
          <p:cNvSpPr>
            <a:spLocks noGrp="1"/>
          </p:cNvSpPr>
          <p:nvPr>
            <p:ph type="title"/>
          </p:nvPr>
        </p:nvSpPr>
        <p:spPr>
          <a:xfrm>
            <a:off x="584200" y="2425780"/>
            <a:ext cx="4783537" cy="1107996"/>
          </a:xfrm>
        </p:spPr>
        <p:txBody>
          <a:bodyPr/>
          <a:lstStyle/>
          <a:p>
            <a:r>
              <a:rPr lang="en-US" dirty="0"/>
              <a:t>Blazor: Bringing .NET to the Web and Beyond</a:t>
            </a:r>
          </a:p>
        </p:txBody>
      </p:sp>
      <p:sp>
        <p:nvSpPr>
          <p:cNvPr id="3" name="Text Placeholder 2">
            <a:extLst>
              <a:ext uri="{FF2B5EF4-FFF2-40B4-BE49-F238E27FC236}">
                <a16:creationId xmlns:a16="http://schemas.microsoft.com/office/drawing/2014/main" id="{1103EB45-03C1-4351-817A-862776F85A37}"/>
              </a:ext>
            </a:extLst>
          </p:cNvPr>
          <p:cNvSpPr>
            <a:spLocks noGrp="1"/>
          </p:cNvSpPr>
          <p:nvPr>
            <p:ph type="body" sz="quarter" idx="12"/>
          </p:nvPr>
        </p:nvSpPr>
        <p:spPr>
          <a:xfrm>
            <a:off x="584200" y="3962400"/>
            <a:ext cx="9144000" cy="1015663"/>
          </a:xfrm>
        </p:spPr>
        <p:txBody>
          <a:bodyPr/>
          <a:lstStyle/>
          <a:p>
            <a:r>
              <a:rPr lang="en-US" b="1" dirty="0"/>
              <a:t>Daniel Roth </a:t>
            </a:r>
            <a:r>
              <a:rPr lang="en-US" dirty="0"/>
              <a:t>@danroth27</a:t>
            </a:r>
          </a:p>
          <a:p>
            <a:r>
              <a:rPr lang="en-US" dirty="0"/>
              <a:t>Principal Program Manager</a:t>
            </a:r>
          </a:p>
          <a:p>
            <a:r>
              <a:rPr lang="en-US" dirty="0"/>
              <a:t>Microsoft</a:t>
            </a:r>
          </a:p>
        </p:txBody>
      </p:sp>
      <p:pic>
        <p:nvPicPr>
          <p:cNvPr id="4" name="Graphic 3">
            <a:extLst>
              <a:ext uri="{FF2B5EF4-FFF2-40B4-BE49-F238E27FC236}">
                <a16:creationId xmlns:a16="http://schemas.microsoft.com/office/drawing/2014/main" id="{74568D06-3E01-4AD9-8C19-ACBD1A581E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5025" y="-546089"/>
            <a:ext cx="6267450" cy="7735699"/>
          </a:xfrm>
          <a:prstGeom prst="rect">
            <a:avLst/>
          </a:prstGeom>
        </p:spPr>
      </p:pic>
      <p:sp>
        <p:nvSpPr>
          <p:cNvPr id="13" name="Freeform: Shape 12">
            <a:extLst>
              <a:ext uri="{FF2B5EF4-FFF2-40B4-BE49-F238E27FC236}">
                <a16:creationId xmlns:a16="http://schemas.microsoft.com/office/drawing/2014/main" id="{6657E12B-98BC-4250-A2A4-9D7414EB987D}"/>
              </a:ext>
            </a:extLst>
          </p:cNvPr>
          <p:cNvSpPr/>
          <p:nvPr/>
        </p:nvSpPr>
        <p:spPr>
          <a:xfrm>
            <a:off x="10742924" y="3108949"/>
            <a:ext cx="424827" cy="424827"/>
          </a:xfrm>
          <a:custGeom>
            <a:avLst/>
            <a:gdLst>
              <a:gd name="connsiteX0" fmla="*/ 424827 w 424827"/>
              <a:gd name="connsiteY0" fmla="*/ 0 h 424827"/>
              <a:gd name="connsiteX1" fmla="*/ 424827 w 424827"/>
              <a:gd name="connsiteY1" fmla="*/ 424827 h 424827"/>
              <a:gd name="connsiteX2" fmla="*/ 0 w 424827"/>
              <a:gd name="connsiteY2" fmla="*/ 424827 h 424827"/>
              <a:gd name="connsiteX3" fmla="*/ 0 w 424827"/>
              <a:gd name="connsiteY3" fmla="*/ 0 h 424827"/>
            </a:gdLst>
            <a:ahLst/>
            <a:cxnLst>
              <a:cxn ang="0">
                <a:pos x="connsiteX0" y="connsiteY0"/>
              </a:cxn>
              <a:cxn ang="0">
                <a:pos x="connsiteX1" y="connsiteY1"/>
              </a:cxn>
              <a:cxn ang="0">
                <a:pos x="connsiteX2" y="connsiteY2"/>
              </a:cxn>
              <a:cxn ang="0">
                <a:pos x="connsiteX3" y="connsiteY3"/>
              </a:cxn>
            </a:cxnLst>
            <a:rect l="l" t="t" r="r" b="b"/>
            <a:pathLst>
              <a:path w="424827" h="424827">
                <a:moveTo>
                  <a:pt x="424827" y="0"/>
                </a:moveTo>
                <a:lnTo>
                  <a:pt x="424827" y="424827"/>
                </a:lnTo>
                <a:lnTo>
                  <a:pt x="0" y="424827"/>
                </a:lnTo>
                <a:lnTo>
                  <a:pt x="0" y="0"/>
                </a:lnTo>
                <a:close/>
              </a:path>
            </a:pathLst>
          </a:custGeom>
          <a:solidFill>
            <a:srgbClr val="F6F6F6">
              <a:alpha val="0"/>
            </a:srgbClr>
          </a:solidFill>
          <a:ln w="2619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D09F9BF-3FD9-47DC-B909-B5449A37992E}"/>
              </a:ext>
            </a:extLst>
          </p:cNvPr>
          <p:cNvSpPr/>
          <p:nvPr/>
        </p:nvSpPr>
        <p:spPr>
          <a:xfrm rot="1045003">
            <a:off x="7394409" y="3799435"/>
            <a:ext cx="216386" cy="196488"/>
          </a:xfrm>
          <a:custGeom>
            <a:avLst/>
            <a:gdLst>
              <a:gd name="connsiteX0" fmla="*/ 422730 w 425674"/>
              <a:gd name="connsiteY0" fmla="*/ 123204 h 384707"/>
              <a:gd name="connsiteX1" fmla="*/ 180764 w 425674"/>
              <a:gd name="connsiteY1" fmla="*/ 331077 h 384707"/>
              <a:gd name="connsiteX2" fmla="*/ 145397 w 425674"/>
              <a:gd name="connsiteY2" fmla="*/ 328926 h 384707"/>
              <a:gd name="connsiteX3" fmla="*/ 55254 w 425674"/>
              <a:gd name="connsiteY3" fmla="*/ 226755 h 384707"/>
              <a:gd name="connsiteX4" fmla="*/ 161256 w 425674"/>
              <a:gd name="connsiteY4" fmla="*/ 122261 h 384707"/>
              <a:gd name="connsiteX5" fmla="*/ 265729 w 425674"/>
              <a:gd name="connsiteY5" fmla="*/ 225269 h 384707"/>
              <a:gd name="connsiteX6" fmla="*/ 243081 w 425674"/>
              <a:gd name="connsiteY6" fmla="*/ 258458 h 384707"/>
              <a:gd name="connsiteX7" fmla="*/ 218706 w 425674"/>
              <a:gd name="connsiteY7" fmla="*/ 230659 h 384707"/>
              <a:gd name="connsiteX8" fmla="*/ 218706 w 425674"/>
              <a:gd name="connsiteY8" fmla="*/ 186317 h 384707"/>
              <a:gd name="connsiteX9" fmla="*/ 191756 w 425674"/>
              <a:gd name="connsiteY9" fmla="*/ 159128 h 384707"/>
              <a:gd name="connsiteX10" fmla="*/ 154584 w 425674"/>
              <a:gd name="connsiteY10" fmla="*/ 159128 h 384707"/>
              <a:gd name="connsiteX11" fmla="*/ 89428 w 425674"/>
              <a:gd name="connsiteY11" fmla="*/ 223383 h 384707"/>
              <a:gd name="connsiteX12" fmla="*/ 153683 w 425674"/>
              <a:gd name="connsiteY12" fmla="*/ 288539 h 384707"/>
              <a:gd name="connsiteX13" fmla="*/ 202377 w 425674"/>
              <a:gd name="connsiteY13" fmla="*/ 266955 h 384707"/>
              <a:gd name="connsiteX14" fmla="*/ 203678 w 425674"/>
              <a:gd name="connsiteY14" fmla="*/ 265016 h 384707"/>
              <a:gd name="connsiteX15" fmla="*/ 204979 w 425674"/>
              <a:gd name="connsiteY15" fmla="*/ 267167 h 384707"/>
              <a:gd name="connsiteX16" fmla="*/ 244010 w 425674"/>
              <a:gd name="connsiteY16" fmla="*/ 285753 h 384707"/>
              <a:gd name="connsiteX17" fmla="*/ 291803 w 425674"/>
              <a:gd name="connsiteY17" fmla="*/ 231827 h 384707"/>
              <a:gd name="connsiteX18" fmla="*/ 287953 w 425674"/>
              <a:gd name="connsiteY18" fmla="*/ 197549 h 384707"/>
              <a:gd name="connsiteX19" fmla="*/ 131721 w 425674"/>
              <a:gd name="connsiteY19" fmla="*/ 97130 h 384707"/>
              <a:gd name="connsiteX20" fmla="*/ 28304 w 425674"/>
              <a:gd name="connsiteY20" fmla="*/ 225985 h 384707"/>
              <a:gd name="connsiteX21" fmla="*/ 157903 w 425674"/>
              <a:gd name="connsiteY21" fmla="*/ 357310 h 384707"/>
              <a:gd name="connsiteX22" fmla="*/ 178613 w 425674"/>
              <a:gd name="connsiteY22" fmla="*/ 357947 h 384707"/>
              <a:gd name="connsiteX23" fmla="*/ 328922 w 425674"/>
              <a:gd name="connsiteY23" fmla="*/ 313102 h 384707"/>
              <a:gd name="connsiteX24" fmla="*/ 329772 w 425674"/>
              <a:gd name="connsiteY24" fmla="*/ 314190 h 384707"/>
              <a:gd name="connsiteX25" fmla="*/ 157903 w 425674"/>
              <a:gd name="connsiteY25" fmla="*/ 384472 h 384707"/>
              <a:gd name="connsiteX26" fmla="*/ 26 w 425674"/>
              <a:gd name="connsiteY26" fmla="*/ 232224 h 384707"/>
              <a:gd name="connsiteX27" fmla="*/ 53 w 425674"/>
              <a:gd name="connsiteY27" fmla="*/ 225348 h 384707"/>
              <a:gd name="connsiteX28" fmla="*/ 64521 w 425674"/>
              <a:gd name="connsiteY28" fmla="*/ 96811 h 384707"/>
              <a:gd name="connsiteX29" fmla="*/ 157266 w 425674"/>
              <a:gd name="connsiteY29" fmla="*/ 66197 h 384707"/>
              <a:gd name="connsiteX30" fmla="*/ 207156 w 425674"/>
              <a:gd name="connsiteY30" fmla="*/ 66197 h 384707"/>
              <a:gd name="connsiteX31" fmla="*/ 310708 w 425674"/>
              <a:gd name="connsiteY31" fmla="*/ 20475 h 384707"/>
              <a:gd name="connsiteX32" fmla="*/ 313522 w 425674"/>
              <a:gd name="connsiteY32" fmla="*/ 20354 h 384707"/>
              <a:gd name="connsiteX33" fmla="*/ 314160 w 425674"/>
              <a:gd name="connsiteY33" fmla="*/ 21989 h 384707"/>
              <a:gd name="connsiteX34" fmla="*/ 292387 w 425674"/>
              <a:gd name="connsiteY34" fmla="*/ 84943 h 384707"/>
              <a:gd name="connsiteX35" fmla="*/ 293160 w 425674"/>
              <a:gd name="connsiteY35" fmla="*/ 87573 h 384707"/>
              <a:gd name="connsiteX36" fmla="*/ 294538 w 425674"/>
              <a:gd name="connsiteY36" fmla="*/ 87757 h 384707"/>
              <a:gd name="connsiteX37" fmla="*/ 399417 w 425674"/>
              <a:gd name="connsiteY37" fmla="*/ 1279 h 384707"/>
              <a:gd name="connsiteX38" fmla="*/ 403065 w 425674"/>
              <a:gd name="connsiteY38" fmla="*/ 385 h 384707"/>
              <a:gd name="connsiteX39" fmla="*/ 403957 w 425674"/>
              <a:gd name="connsiteY39" fmla="*/ 1279 h 384707"/>
              <a:gd name="connsiteX40" fmla="*/ 422730 w 425674"/>
              <a:gd name="connsiteY40" fmla="*/ 123204 h 384707"/>
              <a:gd name="connsiteX41" fmla="*/ 154451 w 425674"/>
              <a:gd name="connsiteY41" fmla="*/ 185016 h 384707"/>
              <a:gd name="connsiteX42" fmla="*/ 115845 w 425674"/>
              <a:gd name="connsiteY42" fmla="*/ 223622 h 384707"/>
              <a:gd name="connsiteX43" fmla="*/ 154451 w 425674"/>
              <a:gd name="connsiteY43" fmla="*/ 262228 h 384707"/>
              <a:gd name="connsiteX44" fmla="*/ 193057 w 425674"/>
              <a:gd name="connsiteY44" fmla="*/ 223622 h 384707"/>
              <a:gd name="connsiteX45" fmla="*/ 193057 w 425674"/>
              <a:gd name="connsiteY45" fmla="*/ 187592 h 384707"/>
              <a:gd name="connsiteX46" fmla="*/ 190402 w 425674"/>
              <a:gd name="connsiteY46" fmla="*/ 184937 h 38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5674" h="384707">
                <a:moveTo>
                  <a:pt x="422730" y="123204"/>
                </a:moveTo>
                <a:cubicBezTo>
                  <a:pt x="403719" y="242319"/>
                  <a:pt x="301383" y="330235"/>
                  <a:pt x="180764" y="331077"/>
                </a:cubicBezTo>
                <a:cubicBezTo>
                  <a:pt x="168933" y="331528"/>
                  <a:pt x="157086" y="330809"/>
                  <a:pt x="145397" y="328926"/>
                </a:cubicBezTo>
                <a:cubicBezTo>
                  <a:pt x="95023" y="320374"/>
                  <a:pt x="57462" y="277804"/>
                  <a:pt x="55254" y="226755"/>
                </a:cubicBezTo>
                <a:cubicBezTo>
                  <a:pt x="55670" y="168628"/>
                  <a:pt x="103129" y="121845"/>
                  <a:pt x="161256" y="122261"/>
                </a:cubicBezTo>
                <a:cubicBezTo>
                  <a:pt x="218217" y="122669"/>
                  <a:pt x="264517" y="168319"/>
                  <a:pt x="265729" y="225269"/>
                </a:cubicBezTo>
                <a:cubicBezTo>
                  <a:pt x="266154" y="242713"/>
                  <a:pt x="258614" y="258033"/>
                  <a:pt x="243081" y="258458"/>
                </a:cubicBezTo>
                <a:cubicBezTo>
                  <a:pt x="226486" y="258458"/>
                  <a:pt x="218706" y="246616"/>
                  <a:pt x="218706" y="230659"/>
                </a:cubicBezTo>
                <a:lnTo>
                  <a:pt x="218706" y="186317"/>
                </a:lnTo>
                <a:cubicBezTo>
                  <a:pt x="218721" y="171388"/>
                  <a:pt x="206685" y="159245"/>
                  <a:pt x="191756" y="159128"/>
                </a:cubicBezTo>
                <a:lnTo>
                  <a:pt x="154584" y="159128"/>
                </a:lnTo>
                <a:cubicBezTo>
                  <a:pt x="118848" y="158879"/>
                  <a:pt x="89677" y="187647"/>
                  <a:pt x="89428" y="223383"/>
                </a:cubicBezTo>
                <a:cubicBezTo>
                  <a:pt x="89180" y="259119"/>
                  <a:pt x="117947" y="288289"/>
                  <a:pt x="153683" y="288539"/>
                </a:cubicBezTo>
                <a:cubicBezTo>
                  <a:pt x="172260" y="288669"/>
                  <a:pt x="189997" y="280807"/>
                  <a:pt x="202377" y="266955"/>
                </a:cubicBezTo>
                <a:lnTo>
                  <a:pt x="203678" y="265016"/>
                </a:lnTo>
                <a:lnTo>
                  <a:pt x="204979" y="267167"/>
                </a:lnTo>
                <a:cubicBezTo>
                  <a:pt x="214060" y="279503"/>
                  <a:pt x="228709" y="286478"/>
                  <a:pt x="244010" y="285753"/>
                </a:cubicBezTo>
                <a:cubicBezTo>
                  <a:pt x="271935" y="283725"/>
                  <a:pt x="293144" y="259794"/>
                  <a:pt x="291803" y="231827"/>
                </a:cubicBezTo>
                <a:cubicBezTo>
                  <a:pt x="291933" y="220286"/>
                  <a:pt x="290640" y="208773"/>
                  <a:pt x="287953" y="197549"/>
                </a:cubicBezTo>
                <a:cubicBezTo>
                  <a:pt x="272540" y="126676"/>
                  <a:pt x="202594" y="81717"/>
                  <a:pt x="131721" y="97130"/>
                </a:cubicBezTo>
                <a:cubicBezTo>
                  <a:pt x="71163" y="110299"/>
                  <a:pt x="28054" y="164012"/>
                  <a:pt x="28304" y="225985"/>
                </a:cubicBezTo>
                <a:cubicBezTo>
                  <a:pt x="29167" y="297486"/>
                  <a:pt x="86420" y="355502"/>
                  <a:pt x="157903" y="357310"/>
                </a:cubicBezTo>
                <a:cubicBezTo>
                  <a:pt x="157903" y="357310"/>
                  <a:pt x="167621" y="358186"/>
                  <a:pt x="178613" y="357947"/>
                </a:cubicBezTo>
                <a:cubicBezTo>
                  <a:pt x="231963" y="357607"/>
                  <a:pt x="284108" y="342051"/>
                  <a:pt x="328922" y="313102"/>
                </a:cubicBezTo>
                <a:cubicBezTo>
                  <a:pt x="329560" y="312677"/>
                  <a:pt x="330197" y="313526"/>
                  <a:pt x="329772" y="314190"/>
                </a:cubicBezTo>
                <a:cubicBezTo>
                  <a:pt x="285609" y="361757"/>
                  <a:pt x="222741" y="387465"/>
                  <a:pt x="157903" y="384472"/>
                </a:cubicBezTo>
                <a:cubicBezTo>
                  <a:pt x="72264" y="386026"/>
                  <a:pt x="1580" y="317862"/>
                  <a:pt x="26" y="232224"/>
                </a:cubicBezTo>
                <a:cubicBezTo>
                  <a:pt x="-16" y="229932"/>
                  <a:pt x="-7" y="227640"/>
                  <a:pt x="53" y="225348"/>
                </a:cubicBezTo>
                <a:cubicBezTo>
                  <a:pt x="74" y="174735"/>
                  <a:pt x="23967" y="127096"/>
                  <a:pt x="64521" y="96811"/>
                </a:cubicBezTo>
                <a:cubicBezTo>
                  <a:pt x="91401" y="77017"/>
                  <a:pt x="123884" y="66295"/>
                  <a:pt x="157266" y="66197"/>
                </a:cubicBezTo>
                <a:lnTo>
                  <a:pt x="207156" y="66197"/>
                </a:lnTo>
                <a:cubicBezTo>
                  <a:pt x="246562" y="66172"/>
                  <a:pt x="284140" y="49579"/>
                  <a:pt x="310708" y="20475"/>
                </a:cubicBezTo>
                <a:cubicBezTo>
                  <a:pt x="311451" y="19665"/>
                  <a:pt x="312710" y="19611"/>
                  <a:pt x="313522" y="20354"/>
                </a:cubicBezTo>
                <a:cubicBezTo>
                  <a:pt x="313976" y="20771"/>
                  <a:pt x="314210" y="21375"/>
                  <a:pt x="314160" y="21989"/>
                </a:cubicBezTo>
                <a:cubicBezTo>
                  <a:pt x="312046" y="44414"/>
                  <a:pt x="304577" y="66003"/>
                  <a:pt x="292387" y="84943"/>
                </a:cubicBezTo>
                <a:cubicBezTo>
                  <a:pt x="291875" y="85882"/>
                  <a:pt x="292220" y="87060"/>
                  <a:pt x="293160" y="87573"/>
                </a:cubicBezTo>
                <a:cubicBezTo>
                  <a:pt x="293579" y="87803"/>
                  <a:pt x="294071" y="87869"/>
                  <a:pt x="294538" y="87757"/>
                </a:cubicBezTo>
                <a:cubicBezTo>
                  <a:pt x="341240" y="77206"/>
                  <a:pt x="380159" y="45114"/>
                  <a:pt x="399417" y="1279"/>
                </a:cubicBezTo>
                <a:cubicBezTo>
                  <a:pt x="400177" y="25"/>
                  <a:pt x="401809" y="-375"/>
                  <a:pt x="403065" y="385"/>
                </a:cubicBezTo>
                <a:cubicBezTo>
                  <a:pt x="403429" y="607"/>
                  <a:pt x="403737" y="913"/>
                  <a:pt x="403957" y="1279"/>
                </a:cubicBezTo>
                <a:cubicBezTo>
                  <a:pt x="423515" y="38729"/>
                  <a:pt x="430116" y="81604"/>
                  <a:pt x="422730" y="123204"/>
                </a:cubicBezTo>
                <a:close/>
                <a:moveTo>
                  <a:pt x="154451" y="185016"/>
                </a:moveTo>
                <a:cubicBezTo>
                  <a:pt x="133130" y="185016"/>
                  <a:pt x="115845" y="202301"/>
                  <a:pt x="115845" y="223622"/>
                </a:cubicBezTo>
                <a:cubicBezTo>
                  <a:pt x="115845" y="244944"/>
                  <a:pt x="133130" y="262228"/>
                  <a:pt x="154451" y="262228"/>
                </a:cubicBezTo>
                <a:cubicBezTo>
                  <a:pt x="175773" y="262228"/>
                  <a:pt x="193057" y="244944"/>
                  <a:pt x="193057" y="223622"/>
                </a:cubicBezTo>
                <a:lnTo>
                  <a:pt x="193057" y="187592"/>
                </a:lnTo>
                <a:cubicBezTo>
                  <a:pt x="192990" y="186154"/>
                  <a:pt x="191840" y="185003"/>
                  <a:pt x="190402" y="184937"/>
                </a:cubicBezTo>
                <a:close/>
              </a:path>
            </a:pathLst>
          </a:custGeom>
          <a:solidFill>
            <a:srgbClr val="C3EEF3"/>
          </a:solidFill>
          <a:ln w="2619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3934A0A-8C6B-42BD-9ADC-ADAB33A2DF09}"/>
              </a:ext>
            </a:extLst>
          </p:cNvPr>
          <p:cNvSpPr/>
          <p:nvPr/>
        </p:nvSpPr>
        <p:spPr>
          <a:xfrm rot="1045003">
            <a:off x="7659687" y="4604384"/>
            <a:ext cx="216386" cy="196488"/>
          </a:xfrm>
          <a:custGeom>
            <a:avLst/>
            <a:gdLst>
              <a:gd name="connsiteX0" fmla="*/ 422730 w 425674"/>
              <a:gd name="connsiteY0" fmla="*/ 123204 h 384707"/>
              <a:gd name="connsiteX1" fmla="*/ 180764 w 425674"/>
              <a:gd name="connsiteY1" fmla="*/ 331077 h 384707"/>
              <a:gd name="connsiteX2" fmla="*/ 145397 w 425674"/>
              <a:gd name="connsiteY2" fmla="*/ 328926 h 384707"/>
              <a:gd name="connsiteX3" fmla="*/ 55254 w 425674"/>
              <a:gd name="connsiteY3" fmla="*/ 226755 h 384707"/>
              <a:gd name="connsiteX4" fmla="*/ 161256 w 425674"/>
              <a:gd name="connsiteY4" fmla="*/ 122261 h 384707"/>
              <a:gd name="connsiteX5" fmla="*/ 265729 w 425674"/>
              <a:gd name="connsiteY5" fmla="*/ 225269 h 384707"/>
              <a:gd name="connsiteX6" fmla="*/ 243081 w 425674"/>
              <a:gd name="connsiteY6" fmla="*/ 258458 h 384707"/>
              <a:gd name="connsiteX7" fmla="*/ 218706 w 425674"/>
              <a:gd name="connsiteY7" fmla="*/ 230659 h 384707"/>
              <a:gd name="connsiteX8" fmla="*/ 218706 w 425674"/>
              <a:gd name="connsiteY8" fmla="*/ 186317 h 384707"/>
              <a:gd name="connsiteX9" fmla="*/ 191756 w 425674"/>
              <a:gd name="connsiteY9" fmla="*/ 159128 h 384707"/>
              <a:gd name="connsiteX10" fmla="*/ 154584 w 425674"/>
              <a:gd name="connsiteY10" fmla="*/ 159128 h 384707"/>
              <a:gd name="connsiteX11" fmla="*/ 89428 w 425674"/>
              <a:gd name="connsiteY11" fmla="*/ 223383 h 384707"/>
              <a:gd name="connsiteX12" fmla="*/ 153683 w 425674"/>
              <a:gd name="connsiteY12" fmla="*/ 288539 h 384707"/>
              <a:gd name="connsiteX13" fmla="*/ 202377 w 425674"/>
              <a:gd name="connsiteY13" fmla="*/ 266955 h 384707"/>
              <a:gd name="connsiteX14" fmla="*/ 203678 w 425674"/>
              <a:gd name="connsiteY14" fmla="*/ 265016 h 384707"/>
              <a:gd name="connsiteX15" fmla="*/ 204979 w 425674"/>
              <a:gd name="connsiteY15" fmla="*/ 267167 h 384707"/>
              <a:gd name="connsiteX16" fmla="*/ 244010 w 425674"/>
              <a:gd name="connsiteY16" fmla="*/ 285753 h 384707"/>
              <a:gd name="connsiteX17" fmla="*/ 291803 w 425674"/>
              <a:gd name="connsiteY17" fmla="*/ 231827 h 384707"/>
              <a:gd name="connsiteX18" fmla="*/ 287953 w 425674"/>
              <a:gd name="connsiteY18" fmla="*/ 197549 h 384707"/>
              <a:gd name="connsiteX19" fmla="*/ 131721 w 425674"/>
              <a:gd name="connsiteY19" fmla="*/ 97130 h 384707"/>
              <a:gd name="connsiteX20" fmla="*/ 28304 w 425674"/>
              <a:gd name="connsiteY20" fmla="*/ 225985 h 384707"/>
              <a:gd name="connsiteX21" fmla="*/ 157903 w 425674"/>
              <a:gd name="connsiteY21" fmla="*/ 357310 h 384707"/>
              <a:gd name="connsiteX22" fmla="*/ 178613 w 425674"/>
              <a:gd name="connsiteY22" fmla="*/ 357947 h 384707"/>
              <a:gd name="connsiteX23" fmla="*/ 328922 w 425674"/>
              <a:gd name="connsiteY23" fmla="*/ 313102 h 384707"/>
              <a:gd name="connsiteX24" fmla="*/ 329772 w 425674"/>
              <a:gd name="connsiteY24" fmla="*/ 314190 h 384707"/>
              <a:gd name="connsiteX25" fmla="*/ 157903 w 425674"/>
              <a:gd name="connsiteY25" fmla="*/ 384472 h 384707"/>
              <a:gd name="connsiteX26" fmla="*/ 26 w 425674"/>
              <a:gd name="connsiteY26" fmla="*/ 232224 h 384707"/>
              <a:gd name="connsiteX27" fmla="*/ 53 w 425674"/>
              <a:gd name="connsiteY27" fmla="*/ 225348 h 384707"/>
              <a:gd name="connsiteX28" fmla="*/ 64521 w 425674"/>
              <a:gd name="connsiteY28" fmla="*/ 96811 h 384707"/>
              <a:gd name="connsiteX29" fmla="*/ 157266 w 425674"/>
              <a:gd name="connsiteY29" fmla="*/ 66197 h 384707"/>
              <a:gd name="connsiteX30" fmla="*/ 207156 w 425674"/>
              <a:gd name="connsiteY30" fmla="*/ 66197 h 384707"/>
              <a:gd name="connsiteX31" fmla="*/ 310708 w 425674"/>
              <a:gd name="connsiteY31" fmla="*/ 20475 h 384707"/>
              <a:gd name="connsiteX32" fmla="*/ 313522 w 425674"/>
              <a:gd name="connsiteY32" fmla="*/ 20354 h 384707"/>
              <a:gd name="connsiteX33" fmla="*/ 314160 w 425674"/>
              <a:gd name="connsiteY33" fmla="*/ 21989 h 384707"/>
              <a:gd name="connsiteX34" fmla="*/ 292387 w 425674"/>
              <a:gd name="connsiteY34" fmla="*/ 84943 h 384707"/>
              <a:gd name="connsiteX35" fmla="*/ 293160 w 425674"/>
              <a:gd name="connsiteY35" fmla="*/ 87573 h 384707"/>
              <a:gd name="connsiteX36" fmla="*/ 294538 w 425674"/>
              <a:gd name="connsiteY36" fmla="*/ 87757 h 384707"/>
              <a:gd name="connsiteX37" fmla="*/ 399417 w 425674"/>
              <a:gd name="connsiteY37" fmla="*/ 1279 h 384707"/>
              <a:gd name="connsiteX38" fmla="*/ 403065 w 425674"/>
              <a:gd name="connsiteY38" fmla="*/ 385 h 384707"/>
              <a:gd name="connsiteX39" fmla="*/ 403957 w 425674"/>
              <a:gd name="connsiteY39" fmla="*/ 1279 h 384707"/>
              <a:gd name="connsiteX40" fmla="*/ 422730 w 425674"/>
              <a:gd name="connsiteY40" fmla="*/ 123204 h 384707"/>
              <a:gd name="connsiteX41" fmla="*/ 154451 w 425674"/>
              <a:gd name="connsiteY41" fmla="*/ 185016 h 384707"/>
              <a:gd name="connsiteX42" fmla="*/ 115845 w 425674"/>
              <a:gd name="connsiteY42" fmla="*/ 223622 h 384707"/>
              <a:gd name="connsiteX43" fmla="*/ 154451 w 425674"/>
              <a:gd name="connsiteY43" fmla="*/ 262228 h 384707"/>
              <a:gd name="connsiteX44" fmla="*/ 193057 w 425674"/>
              <a:gd name="connsiteY44" fmla="*/ 223622 h 384707"/>
              <a:gd name="connsiteX45" fmla="*/ 193057 w 425674"/>
              <a:gd name="connsiteY45" fmla="*/ 187592 h 384707"/>
              <a:gd name="connsiteX46" fmla="*/ 190402 w 425674"/>
              <a:gd name="connsiteY46" fmla="*/ 184937 h 38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5674" h="384707">
                <a:moveTo>
                  <a:pt x="422730" y="123204"/>
                </a:moveTo>
                <a:cubicBezTo>
                  <a:pt x="403719" y="242319"/>
                  <a:pt x="301383" y="330235"/>
                  <a:pt x="180764" y="331077"/>
                </a:cubicBezTo>
                <a:cubicBezTo>
                  <a:pt x="168933" y="331528"/>
                  <a:pt x="157086" y="330809"/>
                  <a:pt x="145397" y="328926"/>
                </a:cubicBezTo>
                <a:cubicBezTo>
                  <a:pt x="95023" y="320374"/>
                  <a:pt x="57462" y="277804"/>
                  <a:pt x="55254" y="226755"/>
                </a:cubicBezTo>
                <a:cubicBezTo>
                  <a:pt x="55670" y="168628"/>
                  <a:pt x="103129" y="121845"/>
                  <a:pt x="161256" y="122261"/>
                </a:cubicBezTo>
                <a:cubicBezTo>
                  <a:pt x="218217" y="122669"/>
                  <a:pt x="264517" y="168319"/>
                  <a:pt x="265729" y="225269"/>
                </a:cubicBezTo>
                <a:cubicBezTo>
                  <a:pt x="266154" y="242713"/>
                  <a:pt x="258614" y="258033"/>
                  <a:pt x="243081" y="258458"/>
                </a:cubicBezTo>
                <a:cubicBezTo>
                  <a:pt x="226486" y="258458"/>
                  <a:pt x="218706" y="246616"/>
                  <a:pt x="218706" y="230659"/>
                </a:cubicBezTo>
                <a:lnTo>
                  <a:pt x="218706" y="186317"/>
                </a:lnTo>
                <a:cubicBezTo>
                  <a:pt x="218721" y="171388"/>
                  <a:pt x="206685" y="159245"/>
                  <a:pt x="191756" y="159128"/>
                </a:cubicBezTo>
                <a:lnTo>
                  <a:pt x="154584" y="159128"/>
                </a:lnTo>
                <a:cubicBezTo>
                  <a:pt x="118848" y="158879"/>
                  <a:pt x="89677" y="187647"/>
                  <a:pt x="89428" y="223383"/>
                </a:cubicBezTo>
                <a:cubicBezTo>
                  <a:pt x="89180" y="259119"/>
                  <a:pt x="117947" y="288289"/>
                  <a:pt x="153683" y="288539"/>
                </a:cubicBezTo>
                <a:cubicBezTo>
                  <a:pt x="172260" y="288669"/>
                  <a:pt x="189997" y="280807"/>
                  <a:pt x="202377" y="266955"/>
                </a:cubicBezTo>
                <a:lnTo>
                  <a:pt x="203678" y="265016"/>
                </a:lnTo>
                <a:lnTo>
                  <a:pt x="204979" y="267167"/>
                </a:lnTo>
                <a:cubicBezTo>
                  <a:pt x="214060" y="279503"/>
                  <a:pt x="228709" y="286478"/>
                  <a:pt x="244010" y="285753"/>
                </a:cubicBezTo>
                <a:cubicBezTo>
                  <a:pt x="271935" y="283725"/>
                  <a:pt x="293144" y="259794"/>
                  <a:pt x="291803" y="231827"/>
                </a:cubicBezTo>
                <a:cubicBezTo>
                  <a:pt x="291933" y="220286"/>
                  <a:pt x="290640" y="208773"/>
                  <a:pt x="287953" y="197549"/>
                </a:cubicBezTo>
                <a:cubicBezTo>
                  <a:pt x="272540" y="126676"/>
                  <a:pt x="202594" y="81717"/>
                  <a:pt x="131721" y="97130"/>
                </a:cubicBezTo>
                <a:cubicBezTo>
                  <a:pt x="71163" y="110299"/>
                  <a:pt x="28054" y="164012"/>
                  <a:pt x="28304" y="225985"/>
                </a:cubicBezTo>
                <a:cubicBezTo>
                  <a:pt x="29167" y="297486"/>
                  <a:pt x="86420" y="355502"/>
                  <a:pt x="157903" y="357310"/>
                </a:cubicBezTo>
                <a:cubicBezTo>
                  <a:pt x="157903" y="357310"/>
                  <a:pt x="167621" y="358186"/>
                  <a:pt x="178613" y="357947"/>
                </a:cubicBezTo>
                <a:cubicBezTo>
                  <a:pt x="231963" y="357607"/>
                  <a:pt x="284108" y="342051"/>
                  <a:pt x="328922" y="313102"/>
                </a:cubicBezTo>
                <a:cubicBezTo>
                  <a:pt x="329560" y="312677"/>
                  <a:pt x="330197" y="313526"/>
                  <a:pt x="329772" y="314190"/>
                </a:cubicBezTo>
                <a:cubicBezTo>
                  <a:pt x="285609" y="361757"/>
                  <a:pt x="222741" y="387465"/>
                  <a:pt x="157903" y="384472"/>
                </a:cubicBezTo>
                <a:cubicBezTo>
                  <a:pt x="72264" y="386026"/>
                  <a:pt x="1580" y="317862"/>
                  <a:pt x="26" y="232224"/>
                </a:cubicBezTo>
                <a:cubicBezTo>
                  <a:pt x="-16" y="229932"/>
                  <a:pt x="-7" y="227640"/>
                  <a:pt x="53" y="225348"/>
                </a:cubicBezTo>
                <a:cubicBezTo>
                  <a:pt x="74" y="174735"/>
                  <a:pt x="23967" y="127096"/>
                  <a:pt x="64521" y="96811"/>
                </a:cubicBezTo>
                <a:cubicBezTo>
                  <a:pt x="91401" y="77017"/>
                  <a:pt x="123884" y="66295"/>
                  <a:pt x="157266" y="66197"/>
                </a:cubicBezTo>
                <a:lnTo>
                  <a:pt x="207156" y="66197"/>
                </a:lnTo>
                <a:cubicBezTo>
                  <a:pt x="246562" y="66172"/>
                  <a:pt x="284140" y="49579"/>
                  <a:pt x="310708" y="20475"/>
                </a:cubicBezTo>
                <a:cubicBezTo>
                  <a:pt x="311451" y="19665"/>
                  <a:pt x="312710" y="19611"/>
                  <a:pt x="313522" y="20354"/>
                </a:cubicBezTo>
                <a:cubicBezTo>
                  <a:pt x="313976" y="20771"/>
                  <a:pt x="314210" y="21375"/>
                  <a:pt x="314160" y="21989"/>
                </a:cubicBezTo>
                <a:cubicBezTo>
                  <a:pt x="312046" y="44414"/>
                  <a:pt x="304577" y="66003"/>
                  <a:pt x="292387" y="84943"/>
                </a:cubicBezTo>
                <a:cubicBezTo>
                  <a:pt x="291875" y="85882"/>
                  <a:pt x="292220" y="87060"/>
                  <a:pt x="293160" y="87573"/>
                </a:cubicBezTo>
                <a:cubicBezTo>
                  <a:pt x="293579" y="87803"/>
                  <a:pt x="294071" y="87869"/>
                  <a:pt x="294538" y="87757"/>
                </a:cubicBezTo>
                <a:cubicBezTo>
                  <a:pt x="341240" y="77206"/>
                  <a:pt x="380159" y="45114"/>
                  <a:pt x="399417" y="1279"/>
                </a:cubicBezTo>
                <a:cubicBezTo>
                  <a:pt x="400177" y="25"/>
                  <a:pt x="401809" y="-375"/>
                  <a:pt x="403065" y="385"/>
                </a:cubicBezTo>
                <a:cubicBezTo>
                  <a:pt x="403429" y="607"/>
                  <a:pt x="403737" y="913"/>
                  <a:pt x="403957" y="1279"/>
                </a:cubicBezTo>
                <a:cubicBezTo>
                  <a:pt x="423515" y="38729"/>
                  <a:pt x="430116" y="81604"/>
                  <a:pt x="422730" y="123204"/>
                </a:cubicBezTo>
                <a:close/>
                <a:moveTo>
                  <a:pt x="154451" y="185016"/>
                </a:moveTo>
                <a:cubicBezTo>
                  <a:pt x="133130" y="185016"/>
                  <a:pt x="115845" y="202301"/>
                  <a:pt x="115845" y="223622"/>
                </a:cubicBezTo>
                <a:cubicBezTo>
                  <a:pt x="115845" y="244944"/>
                  <a:pt x="133130" y="262228"/>
                  <a:pt x="154451" y="262228"/>
                </a:cubicBezTo>
                <a:cubicBezTo>
                  <a:pt x="175773" y="262228"/>
                  <a:pt x="193057" y="244944"/>
                  <a:pt x="193057" y="223622"/>
                </a:cubicBezTo>
                <a:lnTo>
                  <a:pt x="193057" y="187592"/>
                </a:lnTo>
                <a:cubicBezTo>
                  <a:pt x="192990" y="186154"/>
                  <a:pt x="191840" y="185003"/>
                  <a:pt x="190402" y="184937"/>
                </a:cubicBezTo>
                <a:close/>
              </a:path>
            </a:pathLst>
          </a:custGeom>
          <a:solidFill>
            <a:srgbClr val="C3EEF3"/>
          </a:solidFill>
          <a:ln w="2619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B1A57C9-5B47-41B1-AFAA-8C8203A09CE4}"/>
              </a:ext>
            </a:extLst>
          </p:cNvPr>
          <p:cNvSpPr/>
          <p:nvPr/>
        </p:nvSpPr>
        <p:spPr>
          <a:xfrm rot="1045003">
            <a:off x="7110475" y="5054203"/>
            <a:ext cx="471498" cy="428140"/>
          </a:xfrm>
          <a:custGeom>
            <a:avLst/>
            <a:gdLst>
              <a:gd name="connsiteX0" fmla="*/ 422730 w 425674"/>
              <a:gd name="connsiteY0" fmla="*/ 123204 h 384707"/>
              <a:gd name="connsiteX1" fmla="*/ 180764 w 425674"/>
              <a:gd name="connsiteY1" fmla="*/ 331077 h 384707"/>
              <a:gd name="connsiteX2" fmla="*/ 145397 w 425674"/>
              <a:gd name="connsiteY2" fmla="*/ 328926 h 384707"/>
              <a:gd name="connsiteX3" fmla="*/ 55254 w 425674"/>
              <a:gd name="connsiteY3" fmla="*/ 226755 h 384707"/>
              <a:gd name="connsiteX4" fmla="*/ 161256 w 425674"/>
              <a:gd name="connsiteY4" fmla="*/ 122261 h 384707"/>
              <a:gd name="connsiteX5" fmla="*/ 265729 w 425674"/>
              <a:gd name="connsiteY5" fmla="*/ 225269 h 384707"/>
              <a:gd name="connsiteX6" fmla="*/ 243081 w 425674"/>
              <a:gd name="connsiteY6" fmla="*/ 258458 h 384707"/>
              <a:gd name="connsiteX7" fmla="*/ 218706 w 425674"/>
              <a:gd name="connsiteY7" fmla="*/ 230659 h 384707"/>
              <a:gd name="connsiteX8" fmla="*/ 218706 w 425674"/>
              <a:gd name="connsiteY8" fmla="*/ 186317 h 384707"/>
              <a:gd name="connsiteX9" fmla="*/ 191756 w 425674"/>
              <a:gd name="connsiteY9" fmla="*/ 159128 h 384707"/>
              <a:gd name="connsiteX10" fmla="*/ 154584 w 425674"/>
              <a:gd name="connsiteY10" fmla="*/ 159128 h 384707"/>
              <a:gd name="connsiteX11" fmla="*/ 89428 w 425674"/>
              <a:gd name="connsiteY11" fmla="*/ 223383 h 384707"/>
              <a:gd name="connsiteX12" fmla="*/ 153683 w 425674"/>
              <a:gd name="connsiteY12" fmla="*/ 288539 h 384707"/>
              <a:gd name="connsiteX13" fmla="*/ 202377 w 425674"/>
              <a:gd name="connsiteY13" fmla="*/ 266955 h 384707"/>
              <a:gd name="connsiteX14" fmla="*/ 203678 w 425674"/>
              <a:gd name="connsiteY14" fmla="*/ 265016 h 384707"/>
              <a:gd name="connsiteX15" fmla="*/ 204979 w 425674"/>
              <a:gd name="connsiteY15" fmla="*/ 267167 h 384707"/>
              <a:gd name="connsiteX16" fmla="*/ 244010 w 425674"/>
              <a:gd name="connsiteY16" fmla="*/ 285753 h 384707"/>
              <a:gd name="connsiteX17" fmla="*/ 291803 w 425674"/>
              <a:gd name="connsiteY17" fmla="*/ 231827 h 384707"/>
              <a:gd name="connsiteX18" fmla="*/ 287953 w 425674"/>
              <a:gd name="connsiteY18" fmla="*/ 197549 h 384707"/>
              <a:gd name="connsiteX19" fmla="*/ 131721 w 425674"/>
              <a:gd name="connsiteY19" fmla="*/ 97130 h 384707"/>
              <a:gd name="connsiteX20" fmla="*/ 28304 w 425674"/>
              <a:gd name="connsiteY20" fmla="*/ 225985 h 384707"/>
              <a:gd name="connsiteX21" fmla="*/ 157903 w 425674"/>
              <a:gd name="connsiteY21" fmla="*/ 357310 h 384707"/>
              <a:gd name="connsiteX22" fmla="*/ 178613 w 425674"/>
              <a:gd name="connsiteY22" fmla="*/ 357947 h 384707"/>
              <a:gd name="connsiteX23" fmla="*/ 328922 w 425674"/>
              <a:gd name="connsiteY23" fmla="*/ 313102 h 384707"/>
              <a:gd name="connsiteX24" fmla="*/ 329772 w 425674"/>
              <a:gd name="connsiteY24" fmla="*/ 314190 h 384707"/>
              <a:gd name="connsiteX25" fmla="*/ 157903 w 425674"/>
              <a:gd name="connsiteY25" fmla="*/ 384472 h 384707"/>
              <a:gd name="connsiteX26" fmla="*/ 26 w 425674"/>
              <a:gd name="connsiteY26" fmla="*/ 232224 h 384707"/>
              <a:gd name="connsiteX27" fmla="*/ 53 w 425674"/>
              <a:gd name="connsiteY27" fmla="*/ 225348 h 384707"/>
              <a:gd name="connsiteX28" fmla="*/ 64521 w 425674"/>
              <a:gd name="connsiteY28" fmla="*/ 96811 h 384707"/>
              <a:gd name="connsiteX29" fmla="*/ 157266 w 425674"/>
              <a:gd name="connsiteY29" fmla="*/ 66197 h 384707"/>
              <a:gd name="connsiteX30" fmla="*/ 207156 w 425674"/>
              <a:gd name="connsiteY30" fmla="*/ 66197 h 384707"/>
              <a:gd name="connsiteX31" fmla="*/ 310708 w 425674"/>
              <a:gd name="connsiteY31" fmla="*/ 20475 h 384707"/>
              <a:gd name="connsiteX32" fmla="*/ 313522 w 425674"/>
              <a:gd name="connsiteY32" fmla="*/ 20354 h 384707"/>
              <a:gd name="connsiteX33" fmla="*/ 314160 w 425674"/>
              <a:gd name="connsiteY33" fmla="*/ 21989 h 384707"/>
              <a:gd name="connsiteX34" fmla="*/ 292387 w 425674"/>
              <a:gd name="connsiteY34" fmla="*/ 84943 h 384707"/>
              <a:gd name="connsiteX35" fmla="*/ 293160 w 425674"/>
              <a:gd name="connsiteY35" fmla="*/ 87573 h 384707"/>
              <a:gd name="connsiteX36" fmla="*/ 294538 w 425674"/>
              <a:gd name="connsiteY36" fmla="*/ 87757 h 384707"/>
              <a:gd name="connsiteX37" fmla="*/ 399417 w 425674"/>
              <a:gd name="connsiteY37" fmla="*/ 1279 h 384707"/>
              <a:gd name="connsiteX38" fmla="*/ 403065 w 425674"/>
              <a:gd name="connsiteY38" fmla="*/ 385 h 384707"/>
              <a:gd name="connsiteX39" fmla="*/ 403957 w 425674"/>
              <a:gd name="connsiteY39" fmla="*/ 1279 h 384707"/>
              <a:gd name="connsiteX40" fmla="*/ 422730 w 425674"/>
              <a:gd name="connsiteY40" fmla="*/ 123204 h 384707"/>
              <a:gd name="connsiteX41" fmla="*/ 154451 w 425674"/>
              <a:gd name="connsiteY41" fmla="*/ 185016 h 384707"/>
              <a:gd name="connsiteX42" fmla="*/ 115845 w 425674"/>
              <a:gd name="connsiteY42" fmla="*/ 223622 h 384707"/>
              <a:gd name="connsiteX43" fmla="*/ 154451 w 425674"/>
              <a:gd name="connsiteY43" fmla="*/ 262228 h 384707"/>
              <a:gd name="connsiteX44" fmla="*/ 193057 w 425674"/>
              <a:gd name="connsiteY44" fmla="*/ 223622 h 384707"/>
              <a:gd name="connsiteX45" fmla="*/ 193057 w 425674"/>
              <a:gd name="connsiteY45" fmla="*/ 187592 h 384707"/>
              <a:gd name="connsiteX46" fmla="*/ 190402 w 425674"/>
              <a:gd name="connsiteY46" fmla="*/ 184937 h 38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5674" h="384707">
                <a:moveTo>
                  <a:pt x="422730" y="123204"/>
                </a:moveTo>
                <a:cubicBezTo>
                  <a:pt x="403719" y="242319"/>
                  <a:pt x="301383" y="330235"/>
                  <a:pt x="180764" y="331077"/>
                </a:cubicBezTo>
                <a:cubicBezTo>
                  <a:pt x="168933" y="331528"/>
                  <a:pt x="157086" y="330809"/>
                  <a:pt x="145397" y="328926"/>
                </a:cubicBezTo>
                <a:cubicBezTo>
                  <a:pt x="95023" y="320374"/>
                  <a:pt x="57462" y="277804"/>
                  <a:pt x="55254" y="226755"/>
                </a:cubicBezTo>
                <a:cubicBezTo>
                  <a:pt x="55670" y="168628"/>
                  <a:pt x="103129" y="121845"/>
                  <a:pt x="161256" y="122261"/>
                </a:cubicBezTo>
                <a:cubicBezTo>
                  <a:pt x="218217" y="122669"/>
                  <a:pt x="264517" y="168319"/>
                  <a:pt x="265729" y="225269"/>
                </a:cubicBezTo>
                <a:cubicBezTo>
                  <a:pt x="266154" y="242713"/>
                  <a:pt x="258614" y="258033"/>
                  <a:pt x="243081" y="258458"/>
                </a:cubicBezTo>
                <a:cubicBezTo>
                  <a:pt x="226486" y="258458"/>
                  <a:pt x="218706" y="246616"/>
                  <a:pt x="218706" y="230659"/>
                </a:cubicBezTo>
                <a:lnTo>
                  <a:pt x="218706" y="186317"/>
                </a:lnTo>
                <a:cubicBezTo>
                  <a:pt x="218721" y="171388"/>
                  <a:pt x="206685" y="159245"/>
                  <a:pt x="191756" y="159128"/>
                </a:cubicBezTo>
                <a:lnTo>
                  <a:pt x="154584" y="159128"/>
                </a:lnTo>
                <a:cubicBezTo>
                  <a:pt x="118848" y="158879"/>
                  <a:pt x="89677" y="187647"/>
                  <a:pt x="89428" y="223383"/>
                </a:cubicBezTo>
                <a:cubicBezTo>
                  <a:pt x="89180" y="259119"/>
                  <a:pt x="117947" y="288289"/>
                  <a:pt x="153683" y="288539"/>
                </a:cubicBezTo>
                <a:cubicBezTo>
                  <a:pt x="172260" y="288669"/>
                  <a:pt x="189997" y="280807"/>
                  <a:pt x="202377" y="266955"/>
                </a:cubicBezTo>
                <a:lnTo>
                  <a:pt x="203678" y="265016"/>
                </a:lnTo>
                <a:lnTo>
                  <a:pt x="204979" y="267167"/>
                </a:lnTo>
                <a:cubicBezTo>
                  <a:pt x="214060" y="279503"/>
                  <a:pt x="228709" y="286478"/>
                  <a:pt x="244010" y="285753"/>
                </a:cubicBezTo>
                <a:cubicBezTo>
                  <a:pt x="271935" y="283725"/>
                  <a:pt x="293144" y="259794"/>
                  <a:pt x="291803" y="231827"/>
                </a:cubicBezTo>
                <a:cubicBezTo>
                  <a:pt x="291933" y="220286"/>
                  <a:pt x="290640" y="208773"/>
                  <a:pt x="287953" y="197549"/>
                </a:cubicBezTo>
                <a:cubicBezTo>
                  <a:pt x="272540" y="126676"/>
                  <a:pt x="202594" y="81717"/>
                  <a:pt x="131721" y="97130"/>
                </a:cubicBezTo>
                <a:cubicBezTo>
                  <a:pt x="71163" y="110299"/>
                  <a:pt x="28054" y="164012"/>
                  <a:pt x="28304" y="225985"/>
                </a:cubicBezTo>
                <a:cubicBezTo>
                  <a:pt x="29167" y="297486"/>
                  <a:pt x="86420" y="355502"/>
                  <a:pt x="157903" y="357310"/>
                </a:cubicBezTo>
                <a:cubicBezTo>
                  <a:pt x="157903" y="357310"/>
                  <a:pt x="167621" y="358186"/>
                  <a:pt x="178613" y="357947"/>
                </a:cubicBezTo>
                <a:cubicBezTo>
                  <a:pt x="231963" y="357607"/>
                  <a:pt x="284108" y="342051"/>
                  <a:pt x="328922" y="313102"/>
                </a:cubicBezTo>
                <a:cubicBezTo>
                  <a:pt x="329560" y="312677"/>
                  <a:pt x="330197" y="313526"/>
                  <a:pt x="329772" y="314190"/>
                </a:cubicBezTo>
                <a:cubicBezTo>
                  <a:pt x="285609" y="361757"/>
                  <a:pt x="222741" y="387465"/>
                  <a:pt x="157903" y="384472"/>
                </a:cubicBezTo>
                <a:cubicBezTo>
                  <a:pt x="72264" y="386026"/>
                  <a:pt x="1580" y="317862"/>
                  <a:pt x="26" y="232224"/>
                </a:cubicBezTo>
                <a:cubicBezTo>
                  <a:pt x="-16" y="229932"/>
                  <a:pt x="-7" y="227640"/>
                  <a:pt x="53" y="225348"/>
                </a:cubicBezTo>
                <a:cubicBezTo>
                  <a:pt x="74" y="174735"/>
                  <a:pt x="23967" y="127096"/>
                  <a:pt x="64521" y="96811"/>
                </a:cubicBezTo>
                <a:cubicBezTo>
                  <a:pt x="91401" y="77017"/>
                  <a:pt x="123884" y="66295"/>
                  <a:pt x="157266" y="66197"/>
                </a:cubicBezTo>
                <a:lnTo>
                  <a:pt x="207156" y="66197"/>
                </a:lnTo>
                <a:cubicBezTo>
                  <a:pt x="246562" y="66172"/>
                  <a:pt x="284140" y="49579"/>
                  <a:pt x="310708" y="20475"/>
                </a:cubicBezTo>
                <a:cubicBezTo>
                  <a:pt x="311451" y="19665"/>
                  <a:pt x="312710" y="19611"/>
                  <a:pt x="313522" y="20354"/>
                </a:cubicBezTo>
                <a:cubicBezTo>
                  <a:pt x="313976" y="20771"/>
                  <a:pt x="314210" y="21375"/>
                  <a:pt x="314160" y="21989"/>
                </a:cubicBezTo>
                <a:cubicBezTo>
                  <a:pt x="312046" y="44414"/>
                  <a:pt x="304577" y="66003"/>
                  <a:pt x="292387" y="84943"/>
                </a:cubicBezTo>
                <a:cubicBezTo>
                  <a:pt x="291875" y="85882"/>
                  <a:pt x="292220" y="87060"/>
                  <a:pt x="293160" y="87573"/>
                </a:cubicBezTo>
                <a:cubicBezTo>
                  <a:pt x="293579" y="87803"/>
                  <a:pt x="294071" y="87869"/>
                  <a:pt x="294538" y="87757"/>
                </a:cubicBezTo>
                <a:cubicBezTo>
                  <a:pt x="341240" y="77206"/>
                  <a:pt x="380159" y="45114"/>
                  <a:pt x="399417" y="1279"/>
                </a:cubicBezTo>
                <a:cubicBezTo>
                  <a:pt x="400177" y="25"/>
                  <a:pt x="401809" y="-375"/>
                  <a:pt x="403065" y="385"/>
                </a:cubicBezTo>
                <a:cubicBezTo>
                  <a:pt x="403429" y="607"/>
                  <a:pt x="403737" y="913"/>
                  <a:pt x="403957" y="1279"/>
                </a:cubicBezTo>
                <a:cubicBezTo>
                  <a:pt x="423515" y="38729"/>
                  <a:pt x="430116" y="81604"/>
                  <a:pt x="422730" y="123204"/>
                </a:cubicBezTo>
                <a:close/>
                <a:moveTo>
                  <a:pt x="154451" y="185016"/>
                </a:moveTo>
                <a:cubicBezTo>
                  <a:pt x="133130" y="185016"/>
                  <a:pt x="115845" y="202301"/>
                  <a:pt x="115845" y="223622"/>
                </a:cubicBezTo>
                <a:cubicBezTo>
                  <a:pt x="115845" y="244944"/>
                  <a:pt x="133130" y="262228"/>
                  <a:pt x="154451" y="262228"/>
                </a:cubicBezTo>
                <a:cubicBezTo>
                  <a:pt x="175773" y="262228"/>
                  <a:pt x="193057" y="244944"/>
                  <a:pt x="193057" y="223622"/>
                </a:cubicBezTo>
                <a:lnTo>
                  <a:pt x="193057" y="187592"/>
                </a:lnTo>
                <a:cubicBezTo>
                  <a:pt x="192990" y="186154"/>
                  <a:pt x="191840" y="185003"/>
                  <a:pt x="190402" y="184937"/>
                </a:cubicBezTo>
                <a:close/>
              </a:path>
            </a:pathLst>
          </a:custGeom>
          <a:solidFill>
            <a:srgbClr val="C3EEF3"/>
          </a:solidFill>
          <a:ln w="2619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7BECC23-2A53-435E-BC1B-24934C7BDD79}"/>
              </a:ext>
            </a:extLst>
          </p:cNvPr>
          <p:cNvSpPr/>
          <p:nvPr/>
        </p:nvSpPr>
        <p:spPr>
          <a:xfrm rot="1045003">
            <a:off x="6743444" y="4173995"/>
            <a:ext cx="351690" cy="319350"/>
          </a:xfrm>
          <a:custGeom>
            <a:avLst/>
            <a:gdLst>
              <a:gd name="connsiteX0" fmla="*/ 422730 w 425674"/>
              <a:gd name="connsiteY0" fmla="*/ 123204 h 384707"/>
              <a:gd name="connsiteX1" fmla="*/ 180764 w 425674"/>
              <a:gd name="connsiteY1" fmla="*/ 331077 h 384707"/>
              <a:gd name="connsiteX2" fmla="*/ 145397 w 425674"/>
              <a:gd name="connsiteY2" fmla="*/ 328926 h 384707"/>
              <a:gd name="connsiteX3" fmla="*/ 55254 w 425674"/>
              <a:gd name="connsiteY3" fmla="*/ 226755 h 384707"/>
              <a:gd name="connsiteX4" fmla="*/ 161256 w 425674"/>
              <a:gd name="connsiteY4" fmla="*/ 122261 h 384707"/>
              <a:gd name="connsiteX5" fmla="*/ 265729 w 425674"/>
              <a:gd name="connsiteY5" fmla="*/ 225269 h 384707"/>
              <a:gd name="connsiteX6" fmla="*/ 243081 w 425674"/>
              <a:gd name="connsiteY6" fmla="*/ 258458 h 384707"/>
              <a:gd name="connsiteX7" fmla="*/ 218706 w 425674"/>
              <a:gd name="connsiteY7" fmla="*/ 230659 h 384707"/>
              <a:gd name="connsiteX8" fmla="*/ 218706 w 425674"/>
              <a:gd name="connsiteY8" fmla="*/ 186317 h 384707"/>
              <a:gd name="connsiteX9" fmla="*/ 191756 w 425674"/>
              <a:gd name="connsiteY9" fmla="*/ 159128 h 384707"/>
              <a:gd name="connsiteX10" fmla="*/ 154584 w 425674"/>
              <a:gd name="connsiteY10" fmla="*/ 159128 h 384707"/>
              <a:gd name="connsiteX11" fmla="*/ 89428 w 425674"/>
              <a:gd name="connsiteY11" fmla="*/ 223383 h 384707"/>
              <a:gd name="connsiteX12" fmla="*/ 153683 w 425674"/>
              <a:gd name="connsiteY12" fmla="*/ 288539 h 384707"/>
              <a:gd name="connsiteX13" fmla="*/ 202377 w 425674"/>
              <a:gd name="connsiteY13" fmla="*/ 266955 h 384707"/>
              <a:gd name="connsiteX14" fmla="*/ 203678 w 425674"/>
              <a:gd name="connsiteY14" fmla="*/ 265016 h 384707"/>
              <a:gd name="connsiteX15" fmla="*/ 204979 w 425674"/>
              <a:gd name="connsiteY15" fmla="*/ 267167 h 384707"/>
              <a:gd name="connsiteX16" fmla="*/ 244010 w 425674"/>
              <a:gd name="connsiteY16" fmla="*/ 285753 h 384707"/>
              <a:gd name="connsiteX17" fmla="*/ 291803 w 425674"/>
              <a:gd name="connsiteY17" fmla="*/ 231827 h 384707"/>
              <a:gd name="connsiteX18" fmla="*/ 287953 w 425674"/>
              <a:gd name="connsiteY18" fmla="*/ 197549 h 384707"/>
              <a:gd name="connsiteX19" fmla="*/ 131721 w 425674"/>
              <a:gd name="connsiteY19" fmla="*/ 97130 h 384707"/>
              <a:gd name="connsiteX20" fmla="*/ 28304 w 425674"/>
              <a:gd name="connsiteY20" fmla="*/ 225985 h 384707"/>
              <a:gd name="connsiteX21" fmla="*/ 157903 w 425674"/>
              <a:gd name="connsiteY21" fmla="*/ 357310 h 384707"/>
              <a:gd name="connsiteX22" fmla="*/ 178613 w 425674"/>
              <a:gd name="connsiteY22" fmla="*/ 357947 h 384707"/>
              <a:gd name="connsiteX23" fmla="*/ 328922 w 425674"/>
              <a:gd name="connsiteY23" fmla="*/ 313102 h 384707"/>
              <a:gd name="connsiteX24" fmla="*/ 329772 w 425674"/>
              <a:gd name="connsiteY24" fmla="*/ 314190 h 384707"/>
              <a:gd name="connsiteX25" fmla="*/ 157903 w 425674"/>
              <a:gd name="connsiteY25" fmla="*/ 384472 h 384707"/>
              <a:gd name="connsiteX26" fmla="*/ 26 w 425674"/>
              <a:gd name="connsiteY26" fmla="*/ 232224 h 384707"/>
              <a:gd name="connsiteX27" fmla="*/ 53 w 425674"/>
              <a:gd name="connsiteY27" fmla="*/ 225348 h 384707"/>
              <a:gd name="connsiteX28" fmla="*/ 64521 w 425674"/>
              <a:gd name="connsiteY28" fmla="*/ 96811 h 384707"/>
              <a:gd name="connsiteX29" fmla="*/ 157266 w 425674"/>
              <a:gd name="connsiteY29" fmla="*/ 66197 h 384707"/>
              <a:gd name="connsiteX30" fmla="*/ 207156 w 425674"/>
              <a:gd name="connsiteY30" fmla="*/ 66197 h 384707"/>
              <a:gd name="connsiteX31" fmla="*/ 310708 w 425674"/>
              <a:gd name="connsiteY31" fmla="*/ 20475 h 384707"/>
              <a:gd name="connsiteX32" fmla="*/ 313522 w 425674"/>
              <a:gd name="connsiteY32" fmla="*/ 20354 h 384707"/>
              <a:gd name="connsiteX33" fmla="*/ 314160 w 425674"/>
              <a:gd name="connsiteY33" fmla="*/ 21989 h 384707"/>
              <a:gd name="connsiteX34" fmla="*/ 292387 w 425674"/>
              <a:gd name="connsiteY34" fmla="*/ 84943 h 384707"/>
              <a:gd name="connsiteX35" fmla="*/ 293160 w 425674"/>
              <a:gd name="connsiteY35" fmla="*/ 87573 h 384707"/>
              <a:gd name="connsiteX36" fmla="*/ 294538 w 425674"/>
              <a:gd name="connsiteY36" fmla="*/ 87757 h 384707"/>
              <a:gd name="connsiteX37" fmla="*/ 399417 w 425674"/>
              <a:gd name="connsiteY37" fmla="*/ 1279 h 384707"/>
              <a:gd name="connsiteX38" fmla="*/ 403065 w 425674"/>
              <a:gd name="connsiteY38" fmla="*/ 385 h 384707"/>
              <a:gd name="connsiteX39" fmla="*/ 403957 w 425674"/>
              <a:gd name="connsiteY39" fmla="*/ 1279 h 384707"/>
              <a:gd name="connsiteX40" fmla="*/ 422730 w 425674"/>
              <a:gd name="connsiteY40" fmla="*/ 123204 h 384707"/>
              <a:gd name="connsiteX41" fmla="*/ 154451 w 425674"/>
              <a:gd name="connsiteY41" fmla="*/ 185016 h 384707"/>
              <a:gd name="connsiteX42" fmla="*/ 115845 w 425674"/>
              <a:gd name="connsiteY42" fmla="*/ 223622 h 384707"/>
              <a:gd name="connsiteX43" fmla="*/ 154451 w 425674"/>
              <a:gd name="connsiteY43" fmla="*/ 262228 h 384707"/>
              <a:gd name="connsiteX44" fmla="*/ 193057 w 425674"/>
              <a:gd name="connsiteY44" fmla="*/ 223622 h 384707"/>
              <a:gd name="connsiteX45" fmla="*/ 193057 w 425674"/>
              <a:gd name="connsiteY45" fmla="*/ 187592 h 384707"/>
              <a:gd name="connsiteX46" fmla="*/ 190402 w 425674"/>
              <a:gd name="connsiteY46" fmla="*/ 184937 h 38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5674" h="384707">
                <a:moveTo>
                  <a:pt x="422730" y="123204"/>
                </a:moveTo>
                <a:cubicBezTo>
                  <a:pt x="403719" y="242319"/>
                  <a:pt x="301383" y="330235"/>
                  <a:pt x="180764" y="331077"/>
                </a:cubicBezTo>
                <a:cubicBezTo>
                  <a:pt x="168933" y="331528"/>
                  <a:pt x="157086" y="330809"/>
                  <a:pt x="145397" y="328926"/>
                </a:cubicBezTo>
                <a:cubicBezTo>
                  <a:pt x="95023" y="320374"/>
                  <a:pt x="57462" y="277804"/>
                  <a:pt x="55254" y="226755"/>
                </a:cubicBezTo>
                <a:cubicBezTo>
                  <a:pt x="55670" y="168628"/>
                  <a:pt x="103129" y="121845"/>
                  <a:pt x="161256" y="122261"/>
                </a:cubicBezTo>
                <a:cubicBezTo>
                  <a:pt x="218217" y="122669"/>
                  <a:pt x="264517" y="168319"/>
                  <a:pt x="265729" y="225269"/>
                </a:cubicBezTo>
                <a:cubicBezTo>
                  <a:pt x="266154" y="242713"/>
                  <a:pt x="258614" y="258033"/>
                  <a:pt x="243081" y="258458"/>
                </a:cubicBezTo>
                <a:cubicBezTo>
                  <a:pt x="226486" y="258458"/>
                  <a:pt x="218706" y="246616"/>
                  <a:pt x="218706" y="230659"/>
                </a:cubicBezTo>
                <a:lnTo>
                  <a:pt x="218706" y="186317"/>
                </a:lnTo>
                <a:cubicBezTo>
                  <a:pt x="218721" y="171388"/>
                  <a:pt x="206685" y="159245"/>
                  <a:pt x="191756" y="159128"/>
                </a:cubicBezTo>
                <a:lnTo>
                  <a:pt x="154584" y="159128"/>
                </a:lnTo>
                <a:cubicBezTo>
                  <a:pt x="118848" y="158879"/>
                  <a:pt x="89677" y="187647"/>
                  <a:pt x="89428" y="223383"/>
                </a:cubicBezTo>
                <a:cubicBezTo>
                  <a:pt x="89180" y="259119"/>
                  <a:pt x="117947" y="288289"/>
                  <a:pt x="153683" y="288539"/>
                </a:cubicBezTo>
                <a:cubicBezTo>
                  <a:pt x="172260" y="288669"/>
                  <a:pt x="189997" y="280807"/>
                  <a:pt x="202377" y="266955"/>
                </a:cubicBezTo>
                <a:lnTo>
                  <a:pt x="203678" y="265016"/>
                </a:lnTo>
                <a:lnTo>
                  <a:pt x="204979" y="267167"/>
                </a:lnTo>
                <a:cubicBezTo>
                  <a:pt x="214060" y="279503"/>
                  <a:pt x="228709" y="286478"/>
                  <a:pt x="244010" y="285753"/>
                </a:cubicBezTo>
                <a:cubicBezTo>
                  <a:pt x="271935" y="283725"/>
                  <a:pt x="293144" y="259794"/>
                  <a:pt x="291803" y="231827"/>
                </a:cubicBezTo>
                <a:cubicBezTo>
                  <a:pt x="291933" y="220286"/>
                  <a:pt x="290640" y="208773"/>
                  <a:pt x="287953" y="197549"/>
                </a:cubicBezTo>
                <a:cubicBezTo>
                  <a:pt x="272540" y="126676"/>
                  <a:pt x="202594" y="81717"/>
                  <a:pt x="131721" y="97130"/>
                </a:cubicBezTo>
                <a:cubicBezTo>
                  <a:pt x="71163" y="110299"/>
                  <a:pt x="28054" y="164012"/>
                  <a:pt x="28304" y="225985"/>
                </a:cubicBezTo>
                <a:cubicBezTo>
                  <a:pt x="29167" y="297486"/>
                  <a:pt x="86420" y="355502"/>
                  <a:pt x="157903" y="357310"/>
                </a:cubicBezTo>
                <a:cubicBezTo>
                  <a:pt x="157903" y="357310"/>
                  <a:pt x="167621" y="358186"/>
                  <a:pt x="178613" y="357947"/>
                </a:cubicBezTo>
                <a:cubicBezTo>
                  <a:pt x="231963" y="357607"/>
                  <a:pt x="284108" y="342051"/>
                  <a:pt x="328922" y="313102"/>
                </a:cubicBezTo>
                <a:cubicBezTo>
                  <a:pt x="329560" y="312677"/>
                  <a:pt x="330197" y="313526"/>
                  <a:pt x="329772" y="314190"/>
                </a:cubicBezTo>
                <a:cubicBezTo>
                  <a:pt x="285609" y="361757"/>
                  <a:pt x="222741" y="387465"/>
                  <a:pt x="157903" y="384472"/>
                </a:cubicBezTo>
                <a:cubicBezTo>
                  <a:pt x="72264" y="386026"/>
                  <a:pt x="1580" y="317862"/>
                  <a:pt x="26" y="232224"/>
                </a:cubicBezTo>
                <a:cubicBezTo>
                  <a:pt x="-16" y="229932"/>
                  <a:pt x="-7" y="227640"/>
                  <a:pt x="53" y="225348"/>
                </a:cubicBezTo>
                <a:cubicBezTo>
                  <a:pt x="74" y="174735"/>
                  <a:pt x="23967" y="127096"/>
                  <a:pt x="64521" y="96811"/>
                </a:cubicBezTo>
                <a:cubicBezTo>
                  <a:pt x="91401" y="77017"/>
                  <a:pt x="123884" y="66295"/>
                  <a:pt x="157266" y="66197"/>
                </a:cubicBezTo>
                <a:lnTo>
                  <a:pt x="207156" y="66197"/>
                </a:lnTo>
                <a:cubicBezTo>
                  <a:pt x="246562" y="66172"/>
                  <a:pt x="284140" y="49579"/>
                  <a:pt x="310708" y="20475"/>
                </a:cubicBezTo>
                <a:cubicBezTo>
                  <a:pt x="311451" y="19665"/>
                  <a:pt x="312710" y="19611"/>
                  <a:pt x="313522" y="20354"/>
                </a:cubicBezTo>
                <a:cubicBezTo>
                  <a:pt x="313976" y="20771"/>
                  <a:pt x="314210" y="21375"/>
                  <a:pt x="314160" y="21989"/>
                </a:cubicBezTo>
                <a:cubicBezTo>
                  <a:pt x="312046" y="44414"/>
                  <a:pt x="304577" y="66003"/>
                  <a:pt x="292387" y="84943"/>
                </a:cubicBezTo>
                <a:cubicBezTo>
                  <a:pt x="291875" y="85882"/>
                  <a:pt x="292220" y="87060"/>
                  <a:pt x="293160" y="87573"/>
                </a:cubicBezTo>
                <a:cubicBezTo>
                  <a:pt x="293579" y="87803"/>
                  <a:pt x="294071" y="87869"/>
                  <a:pt x="294538" y="87757"/>
                </a:cubicBezTo>
                <a:cubicBezTo>
                  <a:pt x="341240" y="77206"/>
                  <a:pt x="380159" y="45114"/>
                  <a:pt x="399417" y="1279"/>
                </a:cubicBezTo>
                <a:cubicBezTo>
                  <a:pt x="400177" y="25"/>
                  <a:pt x="401809" y="-375"/>
                  <a:pt x="403065" y="385"/>
                </a:cubicBezTo>
                <a:cubicBezTo>
                  <a:pt x="403429" y="607"/>
                  <a:pt x="403737" y="913"/>
                  <a:pt x="403957" y="1279"/>
                </a:cubicBezTo>
                <a:cubicBezTo>
                  <a:pt x="423515" y="38729"/>
                  <a:pt x="430116" y="81604"/>
                  <a:pt x="422730" y="123204"/>
                </a:cubicBezTo>
                <a:close/>
                <a:moveTo>
                  <a:pt x="154451" y="185016"/>
                </a:moveTo>
                <a:cubicBezTo>
                  <a:pt x="133130" y="185016"/>
                  <a:pt x="115845" y="202301"/>
                  <a:pt x="115845" y="223622"/>
                </a:cubicBezTo>
                <a:cubicBezTo>
                  <a:pt x="115845" y="244944"/>
                  <a:pt x="133130" y="262228"/>
                  <a:pt x="154451" y="262228"/>
                </a:cubicBezTo>
                <a:cubicBezTo>
                  <a:pt x="175773" y="262228"/>
                  <a:pt x="193057" y="244944"/>
                  <a:pt x="193057" y="223622"/>
                </a:cubicBezTo>
                <a:lnTo>
                  <a:pt x="193057" y="187592"/>
                </a:lnTo>
                <a:cubicBezTo>
                  <a:pt x="192990" y="186154"/>
                  <a:pt x="191840" y="185003"/>
                  <a:pt x="190402" y="184937"/>
                </a:cubicBezTo>
                <a:close/>
              </a:path>
            </a:pathLst>
          </a:custGeom>
          <a:solidFill>
            <a:srgbClr val="C3EEF3"/>
          </a:solidFill>
          <a:ln w="2619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9B82253-150D-4A3E-9521-0592FB5D58FB}"/>
              </a:ext>
            </a:extLst>
          </p:cNvPr>
          <p:cNvSpPr/>
          <p:nvPr/>
        </p:nvSpPr>
        <p:spPr>
          <a:xfrm rot="1045003">
            <a:off x="7221614" y="4553978"/>
            <a:ext cx="134396" cy="122038"/>
          </a:xfrm>
          <a:custGeom>
            <a:avLst/>
            <a:gdLst>
              <a:gd name="connsiteX0" fmla="*/ 422730 w 425674"/>
              <a:gd name="connsiteY0" fmla="*/ 123204 h 384707"/>
              <a:gd name="connsiteX1" fmla="*/ 180764 w 425674"/>
              <a:gd name="connsiteY1" fmla="*/ 331077 h 384707"/>
              <a:gd name="connsiteX2" fmla="*/ 145397 w 425674"/>
              <a:gd name="connsiteY2" fmla="*/ 328926 h 384707"/>
              <a:gd name="connsiteX3" fmla="*/ 55254 w 425674"/>
              <a:gd name="connsiteY3" fmla="*/ 226755 h 384707"/>
              <a:gd name="connsiteX4" fmla="*/ 161256 w 425674"/>
              <a:gd name="connsiteY4" fmla="*/ 122261 h 384707"/>
              <a:gd name="connsiteX5" fmla="*/ 265729 w 425674"/>
              <a:gd name="connsiteY5" fmla="*/ 225269 h 384707"/>
              <a:gd name="connsiteX6" fmla="*/ 243081 w 425674"/>
              <a:gd name="connsiteY6" fmla="*/ 258458 h 384707"/>
              <a:gd name="connsiteX7" fmla="*/ 218706 w 425674"/>
              <a:gd name="connsiteY7" fmla="*/ 230659 h 384707"/>
              <a:gd name="connsiteX8" fmla="*/ 218706 w 425674"/>
              <a:gd name="connsiteY8" fmla="*/ 186317 h 384707"/>
              <a:gd name="connsiteX9" fmla="*/ 191756 w 425674"/>
              <a:gd name="connsiteY9" fmla="*/ 159128 h 384707"/>
              <a:gd name="connsiteX10" fmla="*/ 154584 w 425674"/>
              <a:gd name="connsiteY10" fmla="*/ 159128 h 384707"/>
              <a:gd name="connsiteX11" fmla="*/ 89428 w 425674"/>
              <a:gd name="connsiteY11" fmla="*/ 223383 h 384707"/>
              <a:gd name="connsiteX12" fmla="*/ 153683 w 425674"/>
              <a:gd name="connsiteY12" fmla="*/ 288539 h 384707"/>
              <a:gd name="connsiteX13" fmla="*/ 202377 w 425674"/>
              <a:gd name="connsiteY13" fmla="*/ 266955 h 384707"/>
              <a:gd name="connsiteX14" fmla="*/ 203678 w 425674"/>
              <a:gd name="connsiteY14" fmla="*/ 265016 h 384707"/>
              <a:gd name="connsiteX15" fmla="*/ 204979 w 425674"/>
              <a:gd name="connsiteY15" fmla="*/ 267167 h 384707"/>
              <a:gd name="connsiteX16" fmla="*/ 244010 w 425674"/>
              <a:gd name="connsiteY16" fmla="*/ 285753 h 384707"/>
              <a:gd name="connsiteX17" fmla="*/ 291803 w 425674"/>
              <a:gd name="connsiteY17" fmla="*/ 231827 h 384707"/>
              <a:gd name="connsiteX18" fmla="*/ 287953 w 425674"/>
              <a:gd name="connsiteY18" fmla="*/ 197549 h 384707"/>
              <a:gd name="connsiteX19" fmla="*/ 131721 w 425674"/>
              <a:gd name="connsiteY19" fmla="*/ 97130 h 384707"/>
              <a:gd name="connsiteX20" fmla="*/ 28304 w 425674"/>
              <a:gd name="connsiteY20" fmla="*/ 225985 h 384707"/>
              <a:gd name="connsiteX21" fmla="*/ 157903 w 425674"/>
              <a:gd name="connsiteY21" fmla="*/ 357310 h 384707"/>
              <a:gd name="connsiteX22" fmla="*/ 178613 w 425674"/>
              <a:gd name="connsiteY22" fmla="*/ 357947 h 384707"/>
              <a:gd name="connsiteX23" fmla="*/ 328922 w 425674"/>
              <a:gd name="connsiteY23" fmla="*/ 313102 h 384707"/>
              <a:gd name="connsiteX24" fmla="*/ 329772 w 425674"/>
              <a:gd name="connsiteY24" fmla="*/ 314190 h 384707"/>
              <a:gd name="connsiteX25" fmla="*/ 157903 w 425674"/>
              <a:gd name="connsiteY25" fmla="*/ 384472 h 384707"/>
              <a:gd name="connsiteX26" fmla="*/ 26 w 425674"/>
              <a:gd name="connsiteY26" fmla="*/ 232224 h 384707"/>
              <a:gd name="connsiteX27" fmla="*/ 53 w 425674"/>
              <a:gd name="connsiteY27" fmla="*/ 225348 h 384707"/>
              <a:gd name="connsiteX28" fmla="*/ 64521 w 425674"/>
              <a:gd name="connsiteY28" fmla="*/ 96811 h 384707"/>
              <a:gd name="connsiteX29" fmla="*/ 157266 w 425674"/>
              <a:gd name="connsiteY29" fmla="*/ 66197 h 384707"/>
              <a:gd name="connsiteX30" fmla="*/ 207156 w 425674"/>
              <a:gd name="connsiteY30" fmla="*/ 66197 h 384707"/>
              <a:gd name="connsiteX31" fmla="*/ 310708 w 425674"/>
              <a:gd name="connsiteY31" fmla="*/ 20475 h 384707"/>
              <a:gd name="connsiteX32" fmla="*/ 313522 w 425674"/>
              <a:gd name="connsiteY32" fmla="*/ 20354 h 384707"/>
              <a:gd name="connsiteX33" fmla="*/ 314160 w 425674"/>
              <a:gd name="connsiteY33" fmla="*/ 21989 h 384707"/>
              <a:gd name="connsiteX34" fmla="*/ 292387 w 425674"/>
              <a:gd name="connsiteY34" fmla="*/ 84943 h 384707"/>
              <a:gd name="connsiteX35" fmla="*/ 293160 w 425674"/>
              <a:gd name="connsiteY35" fmla="*/ 87573 h 384707"/>
              <a:gd name="connsiteX36" fmla="*/ 294538 w 425674"/>
              <a:gd name="connsiteY36" fmla="*/ 87757 h 384707"/>
              <a:gd name="connsiteX37" fmla="*/ 399417 w 425674"/>
              <a:gd name="connsiteY37" fmla="*/ 1279 h 384707"/>
              <a:gd name="connsiteX38" fmla="*/ 403065 w 425674"/>
              <a:gd name="connsiteY38" fmla="*/ 385 h 384707"/>
              <a:gd name="connsiteX39" fmla="*/ 403957 w 425674"/>
              <a:gd name="connsiteY39" fmla="*/ 1279 h 384707"/>
              <a:gd name="connsiteX40" fmla="*/ 422730 w 425674"/>
              <a:gd name="connsiteY40" fmla="*/ 123204 h 384707"/>
              <a:gd name="connsiteX41" fmla="*/ 154451 w 425674"/>
              <a:gd name="connsiteY41" fmla="*/ 185016 h 384707"/>
              <a:gd name="connsiteX42" fmla="*/ 115845 w 425674"/>
              <a:gd name="connsiteY42" fmla="*/ 223622 h 384707"/>
              <a:gd name="connsiteX43" fmla="*/ 154451 w 425674"/>
              <a:gd name="connsiteY43" fmla="*/ 262228 h 384707"/>
              <a:gd name="connsiteX44" fmla="*/ 193057 w 425674"/>
              <a:gd name="connsiteY44" fmla="*/ 223622 h 384707"/>
              <a:gd name="connsiteX45" fmla="*/ 193057 w 425674"/>
              <a:gd name="connsiteY45" fmla="*/ 187592 h 384707"/>
              <a:gd name="connsiteX46" fmla="*/ 190402 w 425674"/>
              <a:gd name="connsiteY46" fmla="*/ 184937 h 38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25674" h="384707">
                <a:moveTo>
                  <a:pt x="422730" y="123204"/>
                </a:moveTo>
                <a:cubicBezTo>
                  <a:pt x="403719" y="242319"/>
                  <a:pt x="301383" y="330235"/>
                  <a:pt x="180764" y="331077"/>
                </a:cubicBezTo>
                <a:cubicBezTo>
                  <a:pt x="168933" y="331528"/>
                  <a:pt x="157086" y="330809"/>
                  <a:pt x="145397" y="328926"/>
                </a:cubicBezTo>
                <a:cubicBezTo>
                  <a:pt x="95023" y="320374"/>
                  <a:pt x="57462" y="277804"/>
                  <a:pt x="55254" y="226755"/>
                </a:cubicBezTo>
                <a:cubicBezTo>
                  <a:pt x="55670" y="168628"/>
                  <a:pt x="103129" y="121845"/>
                  <a:pt x="161256" y="122261"/>
                </a:cubicBezTo>
                <a:cubicBezTo>
                  <a:pt x="218217" y="122669"/>
                  <a:pt x="264517" y="168319"/>
                  <a:pt x="265729" y="225269"/>
                </a:cubicBezTo>
                <a:cubicBezTo>
                  <a:pt x="266154" y="242713"/>
                  <a:pt x="258614" y="258033"/>
                  <a:pt x="243081" y="258458"/>
                </a:cubicBezTo>
                <a:cubicBezTo>
                  <a:pt x="226486" y="258458"/>
                  <a:pt x="218706" y="246616"/>
                  <a:pt x="218706" y="230659"/>
                </a:cubicBezTo>
                <a:lnTo>
                  <a:pt x="218706" y="186317"/>
                </a:lnTo>
                <a:cubicBezTo>
                  <a:pt x="218721" y="171388"/>
                  <a:pt x="206685" y="159245"/>
                  <a:pt x="191756" y="159128"/>
                </a:cubicBezTo>
                <a:lnTo>
                  <a:pt x="154584" y="159128"/>
                </a:lnTo>
                <a:cubicBezTo>
                  <a:pt x="118848" y="158879"/>
                  <a:pt x="89677" y="187647"/>
                  <a:pt x="89428" y="223383"/>
                </a:cubicBezTo>
                <a:cubicBezTo>
                  <a:pt x="89180" y="259119"/>
                  <a:pt x="117947" y="288289"/>
                  <a:pt x="153683" y="288539"/>
                </a:cubicBezTo>
                <a:cubicBezTo>
                  <a:pt x="172260" y="288669"/>
                  <a:pt x="189997" y="280807"/>
                  <a:pt x="202377" y="266955"/>
                </a:cubicBezTo>
                <a:lnTo>
                  <a:pt x="203678" y="265016"/>
                </a:lnTo>
                <a:lnTo>
                  <a:pt x="204979" y="267167"/>
                </a:lnTo>
                <a:cubicBezTo>
                  <a:pt x="214060" y="279503"/>
                  <a:pt x="228709" y="286478"/>
                  <a:pt x="244010" y="285753"/>
                </a:cubicBezTo>
                <a:cubicBezTo>
                  <a:pt x="271935" y="283725"/>
                  <a:pt x="293144" y="259794"/>
                  <a:pt x="291803" y="231827"/>
                </a:cubicBezTo>
                <a:cubicBezTo>
                  <a:pt x="291933" y="220286"/>
                  <a:pt x="290640" y="208773"/>
                  <a:pt x="287953" y="197549"/>
                </a:cubicBezTo>
                <a:cubicBezTo>
                  <a:pt x="272540" y="126676"/>
                  <a:pt x="202594" y="81717"/>
                  <a:pt x="131721" y="97130"/>
                </a:cubicBezTo>
                <a:cubicBezTo>
                  <a:pt x="71163" y="110299"/>
                  <a:pt x="28054" y="164012"/>
                  <a:pt x="28304" y="225985"/>
                </a:cubicBezTo>
                <a:cubicBezTo>
                  <a:pt x="29167" y="297486"/>
                  <a:pt x="86420" y="355502"/>
                  <a:pt x="157903" y="357310"/>
                </a:cubicBezTo>
                <a:cubicBezTo>
                  <a:pt x="157903" y="357310"/>
                  <a:pt x="167621" y="358186"/>
                  <a:pt x="178613" y="357947"/>
                </a:cubicBezTo>
                <a:cubicBezTo>
                  <a:pt x="231963" y="357607"/>
                  <a:pt x="284108" y="342051"/>
                  <a:pt x="328922" y="313102"/>
                </a:cubicBezTo>
                <a:cubicBezTo>
                  <a:pt x="329560" y="312677"/>
                  <a:pt x="330197" y="313526"/>
                  <a:pt x="329772" y="314190"/>
                </a:cubicBezTo>
                <a:cubicBezTo>
                  <a:pt x="285609" y="361757"/>
                  <a:pt x="222741" y="387465"/>
                  <a:pt x="157903" y="384472"/>
                </a:cubicBezTo>
                <a:cubicBezTo>
                  <a:pt x="72264" y="386026"/>
                  <a:pt x="1580" y="317862"/>
                  <a:pt x="26" y="232224"/>
                </a:cubicBezTo>
                <a:cubicBezTo>
                  <a:pt x="-16" y="229932"/>
                  <a:pt x="-7" y="227640"/>
                  <a:pt x="53" y="225348"/>
                </a:cubicBezTo>
                <a:cubicBezTo>
                  <a:pt x="74" y="174735"/>
                  <a:pt x="23967" y="127096"/>
                  <a:pt x="64521" y="96811"/>
                </a:cubicBezTo>
                <a:cubicBezTo>
                  <a:pt x="91401" y="77017"/>
                  <a:pt x="123884" y="66295"/>
                  <a:pt x="157266" y="66197"/>
                </a:cubicBezTo>
                <a:lnTo>
                  <a:pt x="207156" y="66197"/>
                </a:lnTo>
                <a:cubicBezTo>
                  <a:pt x="246562" y="66172"/>
                  <a:pt x="284140" y="49579"/>
                  <a:pt x="310708" y="20475"/>
                </a:cubicBezTo>
                <a:cubicBezTo>
                  <a:pt x="311451" y="19665"/>
                  <a:pt x="312710" y="19611"/>
                  <a:pt x="313522" y="20354"/>
                </a:cubicBezTo>
                <a:cubicBezTo>
                  <a:pt x="313976" y="20771"/>
                  <a:pt x="314210" y="21375"/>
                  <a:pt x="314160" y="21989"/>
                </a:cubicBezTo>
                <a:cubicBezTo>
                  <a:pt x="312046" y="44414"/>
                  <a:pt x="304577" y="66003"/>
                  <a:pt x="292387" y="84943"/>
                </a:cubicBezTo>
                <a:cubicBezTo>
                  <a:pt x="291875" y="85882"/>
                  <a:pt x="292220" y="87060"/>
                  <a:pt x="293160" y="87573"/>
                </a:cubicBezTo>
                <a:cubicBezTo>
                  <a:pt x="293579" y="87803"/>
                  <a:pt x="294071" y="87869"/>
                  <a:pt x="294538" y="87757"/>
                </a:cubicBezTo>
                <a:cubicBezTo>
                  <a:pt x="341240" y="77206"/>
                  <a:pt x="380159" y="45114"/>
                  <a:pt x="399417" y="1279"/>
                </a:cubicBezTo>
                <a:cubicBezTo>
                  <a:pt x="400177" y="25"/>
                  <a:pt x="401809" y="-375"/>
                  <a:pt x="403065" y="385"/>
                </a:cubicBezTo>
                <a:cubicBezTo>
                  <a:pt x="403429" y="607"/>
                  <a:pt x="403737" y="913"/>
                  <a:pt x="403957" y="1279"/>
                </a:cubicBezTo>
                <a:cubicBezTo>
                  <a:pt x="423515" y="38729"/>
                  <a:pt x="430116" y="81604"/>
                  <a:pt x="422730" y="123204"/>
                </a:cubicBezTo>
                <a:close/>
                <a:moveTo>
                  <a:pt x="154451" y="185016"/>
                </a:moveTo>
                <a:cubicBezTo>
                  <a:pt x="133130" y="185016"/>
                  <a:pt x="115845" y="202301"/>
                  <a:pt x="115845" y="223622"/>
                </a:cubicBezTo>
                <a:cubicBezTo>
                  <a:pt x="115845" y="244944"/>
                  <a:pt x="133130" y="262228"/>
                  <a:pt x="154451" y="262228"/>
                </a:cubicBezTo>
                <a:cubicBezTo>
                  <a:pt x="175773" y="262228"/>
                  <a:pt x="193057" y="244944"/>
                  <a:pt x="193057" y="223622"/>
                </a:cubicBezTo>
                <a:lnTo>
                  <a:pt x="193057" y="187592"/>
                </a:lnTo>
                <a:cubicBezTo>
                  <a:pt x="192990" y="186154"/>
                  <a:pt x="191840" y="185003"/>
                  <a:pt x="190402" y="184937"/>
                </a:cubicBezTo>
                <a:close/>
              </a:path>
            </a:pathLst>
          </a:custGeom>
          <a:solidFill>
            <a:srgbClr val="C3EEF3"/>
          </a:solidFill>
          <a:ln w="26194" cap="flat">
            <a:noFill/>
            <a:prstDash val="solid"/>
            <a:miter/>
          </a:ln>
        </p:spPr>
        <p:txBody>
          <a:bodyPr rtlCol="0" anchor="ctr"/>
          <a:lstStyle/>
          <a:p>
            <a:endParaRPr lang="en-US"/>
          </a:p>
        </p:txBody>
      </p:sp>
    </p:spTree>
    <p:extLst>
      <p:ext uri="{BB962C8B-B14F-4D97-AF65-F5344CB8AC3E}">
        <p14:creationId xmlns:p14="http://schemas.microsoft.com/office/powerpoint/2010/main" val="248116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a:t>Shared component model</a:t>
            </a:r>
          </a:p>
        </p:txBody>
      </p:sp>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96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44250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488481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1430813" y="3699604"/>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403060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406683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4081778" y="4408195"/>
            <a:ext cx="881973" cy="369332"/>
          </a:xfrm>
          <a:prstGeom prst="rect">
            <a:avLst/>
          </a:prstGeom>
          <a:noFill/>
        </p:spPr>
        <p:txBody>
          <a:bodyPr wrap="none" rtlCol="0">
            <a:spAutoFit/>
          </a:bodyPr>
          <a:lstStyle/>
          <a:p>
            <a:r>
              <a:rPr lang="en-US" dirty="0" err="1">
                <a:latin typeface="Calibri" panose="020F0502020204030204"/>
              </a:rPr>
              <a:t>SignalR</a:t>
            </a:r>
            <a:endParaRPr lang="en-US" dirty="0">
              <a:latin typeface="Calibri" panose="020F0502020204030204"/>
            </a:endParaRP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718448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0D27C2E0-E635-4952-A763-09DF24A02498}"/>
              </a:ext>
            </a:extLst>
          </p:cNvPr>
          <p:cNvSpPr txBox="1"/>
          <p:nvPr/>
        </p:nvSpPr>
        <p:spPr>
          <a:xfrm>
            <a:off x="2362309" y="1308873"/>
            <a:ext cx="2571410"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cs typeface="Segoe UI" pitchFamily="34" charset="0"/>
              </a:rPr>
              <a:t>Blazor Server</a:t>
            </a:r>
          </a:p>
        </p:txBody>
      </p:sp>
      <p:grpSp>
        <p:nvGrpSpPr>
          <p:cNvPr id="77" name="Group 76">
            <a:extLst>
              <a:ext uri="{FF2B5EF4-FFF2-40B4-BE49-F238E27FC236}">
                <a16:creationId xmlns:a16="http://schemas.microsoft.com/office/drawing/2014/main" id="{E3AB6488-3E31-45AD-A6C5-42A1900F88A0}"/>
              </a:ext>
            </a:extLst>
          </p:cNvPr>
          <p:cNvGrpSpPr/>
          <p:nvPr/>
        </p:nvGrpSpPr>
        <p:grpSpPr>
          <a:xfrm>
            <a:off x="1264120" y="4181646"/>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90" name="Group 89">
            <a:extLst>
              <a:ext uri="{FF2B5EF4-FFF2-40B4-BE49-F238E27FC236}">
                <a16:creationId xmlns:a16="http://schemas.microsoft.com/office/drawing/2014/main" id="{1A715652-C090-4294-B44A-14B5064B82FC}"/>
              </a:ext>
            </a:extLst>
          </p:cNvPr>
          <p:cNvGrpSpPr/>
          <p:nvPr/>
        </p:nvGrpSpPr>
        <p:grpSpPr>
          <a:xfrm>
            <a:off x="7556728" y="2327395"/>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10438501" y="4077817"/>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144" name="Group 143">
            <a:extLst>
              <a:ext uri="{FF2B5EF4-FFF2-40B4-BE49-F238E27FC236}">
                <a16:creationId xmlns:a16="http://schemas.microsoft.com/office/drawing/2014/main" id="{A60ED1A4-5AD2-4333-A264-E3127E14451E}"/>
              </a:ext>
            </a:extLst>
          </p:cNvPr>
          <p:cNvGrpSpPr/>
          <p:nvPr/>
        </p:nvGrpSpPr>
        <p:grpSpPr>
          <a:xfrm>
            <a:off x="7749029" y="3321410"/>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7" name="Rectangle 146">
            <a:extLst>
              <a:ext uri="{FF2B5EF4-FFF2-40B4-BE49-F238E27FC236}">
                <a16:creationId xmlns:a16="http://schemas.microsoft.com/office/drawing/2014/main" id="{75C82FEC-E86F-4056-8080-6650091DED16}"/>
              </a:ext>
            </a:extLst>
          </p:cNvPr>
          <p:cNvSpPr/>
          <p:nvPr/>
        </p:nvSpPr>
        <p:spPr>
          <a:xfrm>
            <a:off x="7854794" y="4768789"/>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617782" flipH="1" flipV="1">
            <a:off x="10087122" y="3964483"/>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53512" flipH="1" flipV="1">
            <a:off x="10015567" y="4225870"/>
            <a:ext cx="351788" cy="575702"/>
          </a:xfrm>
          <a:prstGeom prst="rect">
            <a:avLst/>
          </a:prstGeom>
        </p:spPr>
      </p:pic>
      <p:sp>
        <p:nvSpPr>
          <p:cNvPr id="158" name="TextBox 157">
            <a:extLst>
              <a:ext uri="{FF2B5EF4-FFF2-40B4-BE49-F238E27FC236}">
                <a16:creationId xmlns:a16="http://schemas.microsoft.com/office/drawing/2014/main" id="{A43B9FAB-7DE7-4D66-A74B-5740627F8AD6}"/>
              </a:ext>
            </a:extLst>
          </p:cNvPr>
          <p:cNvSpPr txBox="1"/>
          <p:nvPr/>
        </p:nvSpPr>
        <p:spPr>
          <a:xfrm>
            <a:off x="7657375" y="1291037"/>
            <a:ext cx="3916585"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cs typeface="Segoe UI" pitchFamily="34" charset="0"/>
              </a:rPr>
              <a:t>Blazor WebAssembly</a:t>
            </a:r>
          </a:p>
        </p:txBody>
      </p:sp>
      <p:sp>
        <p:nvSpPr>
          <p:cNvPr id="78" name="Rectangle 77">
            <a:extLst>
              <a:ext uri="{FF2B5EF4-FFF2-40B4-BE49-F238E27FC236}">
                <a16:creationId xmlns:a16="http://schemas.microsoft.com/office/drawing/2014/main" id="{D8670830-3F1E-4FF0-B507-F411DDAAF87E}"/>
              </a:ext>
            </a:extLst>
          </p:cNvPr>
          <p:cNvSpPr/>
          <p:nvPr/>
        </p:nvSpPr>
        <p:spPr>
          <a:xfrm>
            <a:off x="1369885" y="4793238"/>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1369885" y="5239702"/>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5" name="Rectangle 144">
            <a:extLst>
              <a:ext uri="{FF2B5EF4-FFF2-40B4-BE49-F238E27FC236}">
                <a16:creationId xmlns:a16="http://schemas.microsoft.com/office/drawing/2014/main" id="{34E1BFBD-7343-4D59-8D5C-0240909EB2F9}"/>
              </a:ext>
            </a:extLst>
          </p:cNvPr>
          <p:cNvSpPr/>
          <p:nvPr/>
        </p:nvSpPr>
        <p:spPr>
          <a:xfrm>
            <a:off x="7854794" y="3997350"/>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7854794" y="4443814"/>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9" name="Rectangle 8">
            <a:extLst>
              <a:ext uri="{FF2B5EF4-FFF2-40B4-BE49-F238E27FC236}">
                <a16:creationId xmlns:a16="http://schemas.microsoft.com/office/drawing/2014/main" id="{474BF62D-2DB3-431A-8308-9B981539A852}"/>
              </a:ext>
            </a:extLst>
          </p:cNvPr>
          <p:cNvSpPr/>
          <p:nvPr/>
        </p:nvSpPr>
        <p:spPr bwMode="auto">
          <a:xfrm>
            <a:off x="1369885" y="4768789"/>
            <a:ext cx="2048189" cy="799622"/>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D342DA7-E9DC-4F29-84C3-F7A25B1B35A1}"/>
              </a:ext>
            </a:extLst>
          </p:cNvPr>
          <p:cNvSpPr/>
          <p:nvPr/>
        </p:nvSpPr>
        <p:spPr bwMode="auto">
          <a:xfrm>
            <a:off x="7850139" y="3970466"/>
            <a:ext cx="2048189" cy="822771"/>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0046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144F-30D3-435F-9408-BC093DFAD48B}"/>
              </a:ext>
            </a:extLst>
          </p:cNvPr>
          <p:cNvSpPr>
            <a:spLocks noGrp="1"/>
          </p:cNvSpPr>
          <p:nvPr>
            <p:ph type="title"/>
          </p:nvPr>
        </p:nvSpPr>
        <p:spPr/>
        <p:txBody>
          <a:bodyPr/>
          <a:lstStyle/>
          <a:p>
            <a:r>
              <a:rPr lang="en-US" dirty="0"/>
              <a:t>Get started with Blazor</a:t>
            </a:r>
          </a:p>
        </p:txBody>
      </p:sp>
      <p:sp>
        <p:nvSpPr>
          <p:cNvPr id="3" name="Content Placeholder 2">
            <a:extLst>
              <a:ext uri="{FF2B5EF4-FFF2-40B4-BE49-F238E27FC236}">
                <a16:creationId xmlns:a16="http://schemas.microsoft.com/office/drawing/2014/main" id="{5DCBE0EC-61AB-4469-B505-308518F63FF5}"/>
              </a:ext>
            </a:extLst>
          </p:cNvPr>
          <p:cNvSpPr>
            <a:spLocks noGrp="1"/>
          </p:cNvSpPr>
          <p:nvPr>
            <p:ph type="body" sz="quarter" idx="10"/>
          </p:nvPr>
        </p:nvSpPr>
        <p:spPr/>
        <p:txBody>
          <a:bodyPr/>
          <a:lstStyle/>
          <a:p>
            <a:r>
              <a:rPr lang="en-US" dirty="0"/>
              <a:t>Go to </a:t>
            </a:r>
            <a:r>
              <a:rPr lang="en-US" dirty="0">
                <a:hlinkClick r:id="rId2"/>
              </a:rPr>
              <a:t>https://blazor.net</a:t>
            </a:r>
            <a:endParaRPr lang="en-US" dirty="0"/>
          </a:p>
          <a:p>
            <a:r>
              <a:rPr lang="en-US" dirty="0"/>
              <a:t>Install the .NET Core SDK (3.1.300 or later)</a:t>
            </a:r>
          </a:p>
          <a:p>
            <a:pPr marL="0" indent="0">
              <a:buNone/>
            </a:pPr>
            <a:endParaRPr lang="en-US" dirty="0"/>
          </a:p>
        </p:txBody>
      </p:sp>
      <p:pic>
        <p:nvPicPr>
          <p:cNvPr id="5" name="Picture 4" descr="See the source image">
            <a:extLst>
              <a:ext uri="{FF2B5EF4-FFF2-40B4-BE49-F238E27FC236}">
                <a16:creationId xmlns:a16="http://schemas.microsoft.com/office/drawing/2014/main" id="{88932299-AA59-4979-BEC9-AB9EE827F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30" y="2996324"/>
            <a:ext cx="2742147" cy="21421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AB261D-5026-4114-B809-F37FEC28D176}"/>
              </a:ext>
            </a:extLst>
          </p:cNvPr>
          <p:cNvSpPr txBox="1"/>
          <p:nvPr/>
        </p:nvSpPr>
        <p:spPr>
          <a:xfrm>
            <a:off x="1174550" y="4870579"/>
            <a:ext cx="212750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Visual Studio</a:t>
            </a:r>
          </a:p>
          <a:p>
            <a:pPr algn="ctr">
              <a:lnSpc>
                <a:spcPct val="90000"/>
              </a:lnSpc>
              <a:spcAft>
                <a:spcPts val="600"/>
              </a:spcAft>
            </a:pPr>
            <a:r>
              <a:rPr lang="en-US" sz="2400" dirty="0">
                <a:gradFill>
                  <a:gsLst>
                    <a:gs pos="2917">
                      <a:schemeClr val="tx1"/>
                    </a:gs>
                    <a:gs pos="30000">
                      <a:schemeClr val="tx1"/>
                    </a:gs>
                  </a:gsLst>
                  <a:lin ang="5400000" scaled="0"/>
                </a:gradFill>
              </a:rPr>
              <a:t>2019 16.6</a:t>
            </a:r>
          </a:p>
        </p:txBody>
      </p:sp>
      <p:pic>
        <p:nvPicPr>
          <p:cNvPr id="8" name="Graphic 7">
            <a:extLst>
              <a:ext uri="{FF2B5EF4-FFF2-40B4-BE49-F238E27FC236}">
                <a16:creationId xmlns:a16="http://schemas.microsoft.com/office/drawing/2014/main" id="{77D6B8F3-0C02-4FD0-B196-7420907E49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3348" y="3264214"/>
            <a:ext cx="1515439" cy="1606365"/>
          </a:xfrm>
          <a:prstGeom prst="rect">
            <a:avLst/>
          </a:prstGeom>
        </p:spPr>
      </p:pic>
      <p:sp>
        <p:nvSpPr>
          <p:cNvPr id="9" name="TextBox 8">
            <a:extLst>
              <a:ext uri="{FF2B5EF4-FFF2-40B4-BE49-F238E27FC236}">
                <a16:creationId xmlns:a16="http://schemas.microsoft.com/office/drawing/2014/main" id="{E11C6241-9015-4358-A7D4-5C4A57934E7A}"/>
              </a:ext>
            </a:extLst>
          </p:cNvPr>
          <p:cNvSpPr txBox="1"/>
          <p:nvPr/>
        </p:nvSpPr>
        <p:spPr>
          <a:xfrm>
            <a:off x="4323355" y="4902999"/>
            <a:ext cx="3257623"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Visual Studio for Mac</a:t>
            </a:r>
          </a:p>
          <a:p>
            <a:pPr algn="ctr">
              <a:lnSpc>
                <a:spcPct val="90000"/>
              </a:lnSpc>
              <a:spcAft>
                <a:spcPts val="600"/>
              </a:spcAft>
            </a:pPr>
            <a:r>
              <a:rPr lang="en-US" sz="2400" dirty="0">
                <a:gradFill>
                  <a:gsLst>
                    <a:gs pos="2917">
                      <a:schemeClr val="tx1"/>
                    </a:gs>
                    <a:gs pos="30000">
                      <a:schemeClr val="tx1"/>
                    </a:gs>
                  </a:gsLst>
                  <a:lin ang="5400000" scaled="0"/>
                </a:gradFill>
              </a:rPr>
              <a:t>8.6</a:t>
            </a:r>
          </a:p>
        </p:txBody>
      </p:sp>
      <p:pic>
        <p:nvPicPr>
          <p:cNvPr id="11" name="Picture 8" descr="See the source image">
            <a:extLst>
              <a:ext uri="{FF2B5EF4-FFF2-40B4-BE49-F238E27FC236}">
                <a16:creationId xmlns:a16="http://schemas.microsoft.com/office/drawing/2014/main" id="{DB4EE5D3-9102-4469-BEC8-D61CB26DD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3585" y="3373323"/>
            <a:ext cx="1388146" cy="1388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A32F4936-6D8D-431D-9C82-FB719D4F138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1610" y="3909194"/>
            <a:ext cx="720241" cy="7202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E9C6F3-A9C3-49EC-9A2E-01DB90FC55CE}"/>
              </a:ext>
            </a:extLst>
          </p:cNvPr>
          <p:cNvSpPr txBox="1"/>
          <p:nvPr/>
        </p:nvSpPr>
        <p:spPr>
          <a:xfrm>
            <a:off x="8164599" y="4902998"/>
            <a:ext cx="2925802"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Visual Studio Code</a:t>
            </a:r>
          </a:p>
          <a:p>
            <a:pPr algn="ctr">
              <a:lnSpc>
                <a:spcPct val="90000"/>
              </a:lnSpc>
              <a:spcAft>
                <a:spcPts val="600"/>
              </a:spcAft>
            </a:pPr>
            <a:r>
              <a:rPr lang="en-US" sz="2400" dirty="0">
                <a:gradFill>
                  <a:gsLst>
                    <a:gs pos="2917">
                      <a:schemeClr val="tx1"/>
                    </a:gs>
                    <a:gs pos="30000">
                      <a:schemeClr val="tx1"/>
                    </a:gs>
                  </a:gsLst>
                  <a:lin ang="5400000" scaled="0"/>
                </a:gradFill>
              </a:rPr>
              <a:t>+ C# extension</a:t>
            </a:r>
          </a:p>
        </p:txBody>
      </p:sp>
    </p:spTree>
    <p:extLst>
      <p:ext uri="{BB962C8B-B14F-4D97-AF65-F5344CB8AC3E}">
        <p14:creationId xmlns:p14="http://schemas.microsoft.com/office/powerpoint/2010/main" val="597982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C07E-6627-480B-BD0E-0644B0812A7D}"/>
              </a:ext>
            </a:extLst>
          </p:cNvPr>
          <p:cNvSpPr>
            <a:spLocks noGrp="1"/>
          </p:cNvSpPr>
          <p:nvPr>
            <p:ph type="title"/>
          </p:nvPr>
        </p:nvSpPr>
        <p:spPr/>
        <p:txBody>
          <a:bodyPr/>
          <a:lstStyle/>
          <a:p>
            <a:r>
              <a:rPr lang="en-US" dirty="0"/>
              <a:t>Demo: Blazor WebAssembly in action</a:t>
            </a:r>
          </a:p>
        </p:txBody>
      </p:sp>
    </p:spTree>
    <p:extLst>
      <p:ext uri="{BB962C8B-B14F-4D97-AF65-F5344CB8AC3E}">
        <p14:creationId xmlns:p14="http://schemas.microsoft.com/office/powerpoint/2010/main" val="333793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0BC34F-1BBE-4D70-A6B1-E3F6F1520458}"/>
              </a:ext>
            </a:extLst>
          </p:cNvPr>
          <p:cNvSpPr>
            <a:spLocks noGrp="1"/>
          </p:cNvSpPr>
          <p:nvPr>
            <p:ph type="title"/>
          </p:nvPr>
        </p:nvSpPr>
        <p:spPr>
          <a:xfrm>
            <a:off x="588263" y="-625638"/>
            <a:ext cx="11018520" cy="553998"/>
          </a:xfrm>
        </p:spPr>
        <p:txBody>
          <a:bodyPr/>
          <a:lstStyle/>
          <a:p>
            <a:r>
              <a:rPr lang="en-US" dirty="0">
                <a:gradFill>
                  <a:gsLst>
                    <a:gs pos="1250">
                      <a:srgbClr val="FFFFFF"/>
                    </a:gs>
                    <a:gs pos="100000">
                      <a:srgbClr val="FFFFFF"/>
                    </a:gs>
                  </a:gsLst>
                  <a:lin ang="5400000" scaled="0"/>
                </a:gradFill>
              </a:rPr>
              <a:t>Ready-made </a:t>
            </a:r>
            <a:r>
              <a:rPr lang="en-US" dirty="0" err="1">
                <a:gradFill>
                  <a:gsLst>
                    <a:gs pos="1250">
                      <a:srgbClr val="FFFFFF"/>
                    </a:gs>
                    <a:gs pos="100000">
                      <a:srgbClr val="FFFFFF"/>
                    </a:gs>
                  </a:gsLst>
                  <a:lin ang="5400000" scaled="0"/>
                </a:gradFill>
              </a:rPr>
              <a:t>Blazor</a:t>
            </a:r>
            <a:r>
              <a:rPr lang="en-US" dirty="0">
                <a:gradFill>
                  <a:gsLst>
                    <a:gs pos="1250">
                      <a:srgbClr val="FFFFFF"/>
                    </a:gs>
                    <a:gs pos="100000">
                      <a:srgbClr val="FFFFFF"/>
                    </a:gs>
                  </a:gsLst>
                  <a:lin ang="5400000" scaled="0"/>
                </a:gradFill>
              </a:rPr>
              <a:t> UI components</a:t>
            </a:r>
            <a:endParaRPr lang="en-US" dirty="0"/>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80980" y="1240152"/>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PARTNERS</a:t>
            </a:r>
          </a:p>
        </p:txBody>
      </p:sp>
      <p:sp>
        <p:nvSpPr>
          <p:cNvPr id="2" name="Title 3">
            <a:extLst>
              <a:ext uri="{FF2B5EF4-FFF2-40B4-BE49-F238E27FC236}">
                <a16:creationId xmlns:a16="http://schemas.microsoft.com/office/drawing/2014/main" id="{DB42DEF8-773D-4E3F-B482-1107DBEB9AF4}"/>
              </a:ext>
            </a:extLst>
          </p:cNvPr>
          <p:cNvSpPr txBox="1">
            <a:spLocks/>
          </p:cNvSpPr>
          <p:nvPr/>
        </p:nvSpPr>
        <p:spPr>
          <a:xfrm>
            <a:off x="580980" y="1895356"/>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lang="en-US" dirty="0">
                <a:gradFill>
                  <a:gsLst>
                    <a:gs pos="1250">
                      <a:srgbClr val="FFFFFF"/>
                    </a:gs>
                    <a:gs pos="100000">
                      <a:srgbClr val="FFFFFF"/>
                    </a:gs>
                  </a:gsLst>
                  <a:lin ang="5400000" scaled="0"/>
                </a:gradFill>
                <a:latin typeface="Segoe UI Semibold"/>
              </a:rPr>
              <a:t>Ready-made Blazor UI components</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pic>
        <p:nvPicPr>
          <p:cNvPr id="9" name="Picture 8" descr="DevExpress">
            <a:extLst>
              <a:ext uri="{FF2B5EF4-FFF2-40B4-BE49-F238E27FC236}">
                <a16:creationId xmlns:a16="http://schemas.microsoft.com/office/drawing/2014/main" id="{FD3DA751-564F-4846-9EDB-8C006833B1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570955" y="3249032"/>
            <a:ext cx="2873158" cy="680485"/>
          </a:xfrm>
          <a:prstGeom prst="rect">
            <a:avLst/>
          </a:prstGeom>
        </p:spPr>
      </p:pic>
      <p:pic>
        <p:nvPicPr>
          <p:cNvPr id="7" name="Picture 6" descr="GrapeCity">
            <a:extLst>
              <a:ext uri="{FF2B5EF4-FFF2-40B4-BE49-F238E27FC236}">
                <a16:creationId xmlns:a16="http://schemas.microsoft.com/office/drawing/2014/main" id="{9713E267-F552-4CEB-82A8-E10807E57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770" y="3217800"/>
            <a:ext cx="2962275" cy="742950"/>
          </a:xfrm>
          <a:prstGeom prst="rect">
            <a:avLst/>
          </a:prstGeom>
        </p:spPr>
      </p:pic>
      <p:pic>
        <p:nvPicPr>
          <p:cNvPr id="4" name="Picture 3" descr="Infragistics">
            <a:extLst>
              <a:ext uri="{FF2B5EF4-FFF2-40B4-BE49-F238E27FC236}">
                <a16:creationId xmlns:a16="http://schemas.microsoft.com/office/drawing/2014/main" id="{982BC2E4-644C-4B6A-8293-4D9C306FD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7689" y="4333841"/>
            <a:ext cx="3755943" cy="523855"/>
          </a:xfrm>
          <a:prstGeom prst="rect">
            <a:avLst/>
          </a:prstGeom>
        </p:spPr>
      </p:pic>
      <p:pic>
        <p:nvPicPr>
          <p:cNvPr id="23" name="Picture 22" descr="Progress Telerik">
            <a:extLst>
              <a:ext uri="{FF2B5EF4-FFF2-40B4-BE49-F238E27FC236}">
                <a16:creationId xmlns:a16="http://schemas.microsoft.com/office/drawing/2014/main" id="{035E77C0-7D8E-42FD-AB54-89AE4D0EAE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369" y="4295963"/>
            <a:ext cx="3920907" cy="599613"/>
          </a:xfrm>
          <a:prstGeom prst="rect">
            <a:avLst/>
          </a:prstGeom>
        </p:spPr>
      </p:pic>
      <p:pic>
        <p:nvPicPr>
          <p:cNvPr id="25" name="Picture 24" descr="radzen">
            <a:extLst>
              <a:ext uri="{FF2B5EF4-FFF2-40B4-BE49-F238E27FC236}">
                <a16:creationId xmlns:a16="http://schemas.microsoft.com/office/drawing/2014/main" id="{DCE67F6C-4871-4B73-BB35-91535084B2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3623" y="5219487"/>
            <a:ext cx="2877425" cy="738590"/>
          </a:xfrm>
          <a:prstGeom prst="rect">
            <a:avLst/>
          </a:prstGeom>
        </p:spPr>
      </p:pic>
      <p:pic>
        <p:nvPicPr>
          <p:cNvPr id="32" name="Picture 31" descr="Syncfusion">
            <a:extLst>
              <a:ext uri="{FF2B5EF4-FFF2-40B4-BE49-F238E27FC236}">
                <a16:creationId xmlns:a16="http://schemas.microsoft.com/office/drawing/2014/main" id="{76C9C57D-D2AD-411A-89CE-0A30EBC990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7821" y="5230789"/>
            <a:ext cx="3322002" cy="738590"/>
          </a:xfrm>
          <a:prstGeom prst="rect">
            <a:avLst/>
          </a:prstGeom>
        </p:spPr>
      </p:pic>
    </p:spTree>
    <p:extLst>
      <p:ext uri="{BB962C8B-B14F-4D97-AF65-F5344CB8AC3E}">
        <p14:creationId xmlns:p14="http://schemas.microsoft.com/office/powerpoint/2010/main" val="33388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5E-6 -1.48148E-6 L 2.5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08333E-6 3.7037E-6 L 2.08333E-6 0.03842 " pathEditMode="relative" rAng="0" ptsTypes="AA">
                                      <p:cBhvr>
                                        <p:cTn id="14" dur="500" spd="-100000" fill="hold"/>
                                        <p:tgtEl>
                                          <p:spTgt spid="5"/>
                                        </p:tgtEl>
                                        <p:attrNameLst>
                                          <p:attrName>ppt_x</p:attrName>
                                          <p:attrName>ppt_y</p:attrName>
                                        </p:attrNameLst>
                                      </p:cBhvr>
                                      <p:rCtr x="0" y="1921"/>
                                    </p:animMotion>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64" presetClass="path" presetSubtype="0" accel="50000" decel="50000" fill="hold" nodeType="withEffect">
                                  <p:stCondLst>
                                    <p:cond delay="0"/>
                                  </p:stCondLst>
                                  <p:childTnLst>
                                    <p:animMotion origin="layout" path="M -6.25E-7 -1.48148E-6 L 0.00065 -0.0993 " pathEditMode="relative" rAng="0" ptsTypes="AA">
                                      <p:cBhvr>
                                        <p:cTn id="18" dur="500" fill="hold"/>
                                        <p:tgtEl>
                                          <p:spTgt spid="9"/>
                                        </p:tgtEl>
                                        <p:attrNameLst>
                                          <p:attrName>ppt_x</p:attrName>
                                          <p:attrName>ppt_y</p:attrName>
                                        </p:attrNameLst>
                                      </p:cBhvr>
                                      <p:rCtr x="26" y="-4977"/>
                                    </p:animMotion>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64" presetClass="path" presetSubtype="0" accel="50000" decel="50000" fill="hold" nodeType="withEffect">
                                  <p:stCondLst>
                                    <p:cond delay="0"/>
                                  </p:stCondLst>
                                  <p:childTnLst>
                                    <p:animMotion origin="layout" path="M -6.25E-7 -1.48148E-6 L 0.00065 -0.0993 " pathEditMode="relative" rAng="0" ptsTypes="AA">
                                      <p:cBhvr>
                                        <p:cTn id="22" dur="500" fill="hold"/>
                                        <p:tgtEl>
                                          <p:spTgt spid="4"/>
                                        </p:tgtEl>
                                        <p:attrNameLst>
                                          <p:attrName>ppt_x</p:attrName>
                                          <p:attrName>ppt_y</p:attrName>
                                        </p:attrNameLst>
                                      </p:cBhvr>
                                      <p:rCtr x="26" y="-4977"/>
                                    </p:animMotion>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64" presetClass="path" presetSubtype="0" accel="50000" decel="50000" fill="hold" nodeType="withEffect">
                                  <p:stCondLst>
                                    <p:cond delay="0"/>
                                  </p:stCondLst>
                                  <p:childTnLst>
                                    <p:animMotion origin="layout" path="M -6.25E-7 -1.48148E-6 L 0.00065 -0.0993 " pathEditMode="relative" rAng="0" ptsTypes="AA">
                                      <p:cBhvr>
                                        <p:cTn id="26" dur="500" fill="hold"/>
                                        <p:tgtEl>
                                          <p:spTgt spid="25"/>
                                        </p:tgtEl>
                                        <p:attrNameLst>
                                          <p:attrName>ppt_x</p:attrName>
                                          <p:attrName>ppt_y</p:attrName>
                                        </p:attrNameLst>
                                      </p:cBhvr>
                                      <p:rCtr x="26" y="-4977"/>
                                    </p:animMotion>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64" presetClass="path" presetSubtype="0" accel="50000" decel="50000" fill="hold" nodeType="withEffect">
                                  <p:stCondLst>
                                    <p:cond delay="0"/>
                                  </p:stCondLst>
                                  <p:childTnLst>
                                    <p:animMotion origin="layout" path="M -6.25E-7 -1.48148E-6 L 0.00065 -0.0993 " pathEditMode="relative" rAng="0" ptsTypes="AA">
                                      <p:cBhvr>
                                        <p:cTn id="30" dur="500" fill="hold"/>
                                        <p:tgtEl>
                                          <p:spTgt spid="7"/>
                                        </p:tgtEl>
                                        <p:attrNameLst>
                                          <p:attrName>ppt_x</p:attrName>
                                          <p:attrName>ppt_y</p:attrName>
                                        </p:attrNameLst>
                                      </p:cBhvr>
                                      <p:rCtr x="26" y="-4977"/>
                                    </p:animMotion>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64" presetClass="path" presetSubtype="0" accel="50000" decel="50000" fill="hold" nodeType="withEffect">
                                  <p:stCondLst>
                                    <p:cond delay="0"/>
                                  </p:stCondLst>
                                  <p:childTnLst>
                                    <p:animMotion origin="layout" path="M -6.25E-7 -1.48148E-6 L 0.00065 -0.0993 " pathEditMode="relative" rAng="0" ptsTypes="AA">
                                      <p:cBhvr>
                                        <p:cTn id="34" dur="500" fill="hold"/>
                                        <p:tgtEl>
                                          <p:spTgt spid="23"/>
                                        </p:tgtEl>
                                        <p:attrNameLst>
                                          <p:attrName>ppt_x</p:attrName>
                                          <p:attrName>ppt_y</p:attrName>
                                        </p:attrNameLst>
                                      </p:cBhvr>
                                      <p:rCtr x="26" y="-4977"/>
                                    </p:animMotion>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64" presetClass="path" presetSubtype="0" accel="50000" decel="50000" fill="hold" nodeType="withEffect">
                                  <p:stCondLst>
                                    <p:cond delay="0"/>
                                  </p:stCondLst>
                                  <p:childTnLst>
                                    <p:animMotion origin="layout" path="M -6.25E-7 -1.48148E-6 L 0.00065 -0.0993 " pathEditMode="relative" rAng="0" ptsTypes="AA">
                                      <p:cBhvr>
                                        <p:cTn id="38" dur="500" fill="hold"/>
                                        <p:tgtEl>
                                          <p:spTgt spid="32"/>
                                        </p:tgtEl>
                                        <p:attrNameLst>
                                          <p:attrName>ppt_x</p:attrName>
                                          <p:attrName>ppt_y</p:attrName>
                                        </p:attrNameLst>
                                      </p:cBhvr>
                                      <p:rCtr x="26" y="-49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580980" y="1895356"/>
            <a:ext cx="11030040" cy="4431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lang="en-US" sz="3200" dirty="0">
                <a:gradFill>
                  <a:gsLst>
                    <a:gs pos="1250">
                      <a:srgbClr val="FFFFFF"/>
                    </a:gs>
                    <a:gs pos="100000">
                      <a:srgbClr val="FFFFFF"/>
                    </a:gs>
                  </a:gsLst>
                  <a:lin ang="5400000" scaled="0"/>
                </a:gradFill>
                <a:latin typeface="Segoe UI Semibold"/>
              </a:rPr>
              <a:t>Thriving open source ecosystem</a:t>
            </a:r>
            <a:endParaRPr kumimoji="0" lang="en-US" sz="3200" b="1"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Consolas" panose="020B0609020204030204" pitchFamily="49" charset="0"/>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80980" y="1240152"/>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dirty="0">
                <a:ln>
                  <a:noFill/>
                </a:ln>
                <a:gradFill>
                  <a:gsLst>
                    <a:gs pos="0">
                      <a:srgbClr val="002050"/>
                    </a:gs>
                    <a:gs pos="100000">
                      <a:srgbClr val="002050"/>
                    </a:gs>
                  </a:gsLst>
                  <a:lin ang="5400000" scaled="0"/>
                </a:gradFill>
                <a:effectLst/>
                <a:uLnTx/>
                <a:uFillTx/>
                <a:latin typeface="Segoe UI"/>
                <a:ea typeface="+mn-ea"/>
                <a:cs typeface="Segoe UI" pitchFamily="34" charset="0"/>
              </a:rPr>
              <a:t>OPEN</a:t>
            </a:r>
            <a:r>
              <a:rPr kumimoji="0" lang="en-US" sz="1500" b="1" i="0" u="none" strike="noStrike" kern="1200" cap="none" spc="200" normalizeH="0" noProof="0" dirty="0">
                <a:ln>
                  <a:noFill/>
                </a:ln>
                <a:gradFill>
                  <a:gsLst>
                    <a:gs pos="0">
                      <a:srgbClr val="002050"/>
                    </a:gs>
                    <a:gs pos="100000">
                      <a:srgbClr val="002050"/>
                    </a:gs>
                  </a:gsLst>
                  <a:lin ang="5400000" scaled="0"/>
                </a:gradFill>
                <a:effectLst/>
                <a:uLnTx/>
                <a:uFillTx/>
                <a:latin typeface="Segoe UI"/>
                <a:ea typeface="+mn-ea"/>
                <a:cs typeface="Segoe UI" pitchFamily="34" charset="0"/>
              </a:rPr>
              <a:t> SOURCE</a:t>
            </a:r>
            <a:endParaRPr kumimoji="0" lang="en-US" sz="1500" b="1" i="0" u="none" strike="noStrike" kern="1200" cap="none" spc="200" normalizeH="0" baseline="0" noProof="0" dirty="0">
              <a:ln>
                <a:noFill/>
              </a:ln>
              <a:gradFill>
                <a:gsLst>
                  <a:gs pos="0">
                    <a:srgbClr val="002050"/>
                  </a:gs>
                  <a:gs pos="100000">
                    <a:srgbClr val="002050"/>
                  </a:gs>
                </a:gsLst>
                <a:lin ang="5400000" scaled="0"/>
              </a:gra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D459FFB5-4B6F-429B-9824-999945A05AFD}"/>
              </a:ext>
            </a:extLst>
          </p:cNvPr>
          <p:cNvSpPr txBox="1"/>
          <p:nvPr/>
        </p:nvSpPr>
        <p:spPr>
          <a:xfrm>
            <a:off x="580980" y="6212465"/>
            <a:ext cx="11030040" cy="480131"/>
          </a:xfrm>
          <a:prstGeom prst="rect">
            <a:avLst/>
          </a:prstGeom>
          <a:noFill/>
        </p:spPr>
        <p:txBody>
          <a:bodyPr wrap="square">
            <a:spAutoFit/>
          </a:bodyPr>
          <a:lstStyle/>
          <a:p>
            <a:pPr marL="0" marR="0" lvl="0" indent="0" algn="ctr" defTabSz="932742" rtl="0" eaLnBrk="1" fontAlgn="auto" latinLnBrk="0" hangingPunct="1">
              <a:lnSpc>
                <a:spcPct val="90000"/>
              </a:lnSpc>
              <a:spcBef>
                <a:spcPts val="1200"/>
              </a:spcBef>
              <a:spcAft>
                <a:spcPts val="1200"/>
              </a:spcAft>
              <a:buClrTx/>
              <a:buSzTx/>
              <a:buFontTx/>
              <a:buNone/>
              <a:tabLst/>
              <a:defRPr/>
            </a:pPr>
            <a:r>
              <a:rPr lang="en-US" sz="2800" dirty="0">
                <a:gradFill>
                  <a:gsLst>
                    <a:gs pos="1250">
                      <a:srgbClr val="FFFFFF"/>
                    </a:gs>
                    <a:gs pos="100000">
                      <a:srgbClr val="FFFFFF"/>
                    </a:gs>
                  </a:gsLst>
                  <a:lin ang="5400000" scaled="0"/>
                </a:gradFill>
                <a:latin typeface="Consolas" panose="020B0609020204030204" pitchFamily="49" charset="0"/>
              </a:rPr>
              <a:t>https://</a:t>
            </a:r>
            <a:r>
              <a:rPr lang="en-US" sz="2800" b="1" dirty="0">
                <a:gradFill>
                  <a:gsLst>
                    <a:gs pos="1250">
                      <a:srgbClr val="FFFFFF"/>
                    </a:gs>
                    <a:gs pos="100000">
                      <a:srgbClr val="FFFFFF"/>
                    </a:gs>
                  </a:gsLst>
                  <a:lin ang="5400000" scaled="0"/>
                </a:gradFill>
                <a:latin typeface="Consolas" panose="020B0609020204030204" pitchFamily="49" charset="0"/>
              </a:rPr>
              <a:t>aka.ms/awesomeblazor</a:t>
            </a:r>
            <a:endParaRPr kumimoji="0" lang="en-US" sz="2800" b="1"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Consolas" panose="020B0609020204030204" pitchFamily="49" charset="0"/>
            </a:endParaRPr>
          </a:p>
        </p:txBody>
      </p:sp>
      <p:grpSp>
        <p:nvGrpSpPr>
          <p:cNvPr id="4" name="Group 3">
            <a:extLst>
              <a:ext uri="{FF2B5EF4-FFF2-40B4-BE49-F238E27FC236}">
                <a16:creationId xmlns:a16="http://schemas.microsoft.com/office/drawing/2014/main" id="{0036CCF9-5FC1-4DB3-9E1A-020A13AEEF3B}"/>
              </a:ext>
            </a:extLst>
          </p:cNvPr>
          <p:cNvGrpSpPr/>
          <p:nvPr/>
        </p:nvGrpSpPr>
        <p:grpSpPr>
          <a:xfrm>
            <a:off x="580980" y="2476156"/>
            <a:ext cx="11031900" cy="3650324"/>
            <a:chOff x="580980" y="2476156"/>
            <a:chExt cx="11031900" cy="3650324"/>
          </a:xfrm>
        </p:grpSpPr>
        <p:grpSp>
          <p:nvGrpSpPr>
            <p:cNvPr id="30" name="Group 29">
              <a:extLst>
                <a:ext uri="{FF2B5EF4-FFF2-40B4-BE49-F238E27FC236}">
                  <a16:creationId xmlns:a16="http://schemas.microsoft.com/office/drawing/2014/main" id="{E00CD822-32D1-42BB-972E-E7F029171BC0}"/>
                </a:ext>
              </a:extLst>
            </p:cNvPr>
            <p:cNvGrpSpPr/>
            <p:nvPr/>
          </p:nvGrpSpPr>
          <p:grpSpPr>
            <a:xfrm>
              <a:off x="580980" y="2476156"/>
              <a:ext cx="11031900" cy="3650324"/>
              <a:chOff x="580980" y="2704756"/>
              <a:chExt cx="11031900" cy="3650324"/>
            </a:xfrm>
          </p:grpSpPr>
          <p:sp>
            <p:nvSpPr>
              <p:cNvPr id="14" name="Rectangle 13">
                <a:extLst>
                  <a:ext uri="{FF2B5EF4-FFF2-40B4-BE49-F238E27FC236}">
                    <a16:creationId xmlns:a16="http://schemas.microsoft.com/office/drawing/2014/main" id="{C57C3778-DBEE-4BC5-A5C8-C57C284ABFB2}"/>
                  </a:ext>
                </a:extLst>
              </p:cNvPr>
              <p:cNvSpPr/>
              <p:nvPr/>
            </p:nvSpPr>
            <p:spPr bwMode="auto">
              <a:xfrm>
                <a:off x="580980" y="2704756"/>
                <a:ext cx="11031900" cy="36503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5701D4B5-5360-40B8-AE5B-C1B455CE7BCE}"/>
                  </a:ext>
                </a:extLst>
              </p:cNvPr>
              <p:cNvGrpSpPr/>
              <p:nvPr/>
            </p:nvGrpSpPr>
            <p:grpSpPr>
              <a:xfrm>
                <a:off x="3746202" y="3032515"/>
                <a:ext cx="3679836" cy="921940"/>
                <a:chOff x="-6102996" y="5382898"/>
                <a:chExt cx="5887731" cy="1475102"/>
              </a:xfrm>
            </p:grpSpPr>
            <p:pic>
              <p:nvPicPr>
                <p:cNvPr id="13" name="Graphic 12">
                  <a:extLst>
                    <a:ext uri="{FF2B5EF4-FFF2-40B4-BE49-F238E27FC236}">
                      <a16:creationId xmlns:a16="http://schemas.microsoft.com/office/drawing/2014/main" id="{5B9E9489-A5C5-47F9-BB81-34C98A9C69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2996" y="5382898"/>
                  <a:ext cx="1639002" cy="1475102"/>
                </a:xfrm>
                <a:prstGeom prst="rect">
                  <a:avLst/>
                </a:prstGeom>
              </p:spPr>
            </p:pic>
            <p:pic>
              <p:nvPicPr>
                <p:cNvPr id="1032" name="Picture 8" descr="MatBlazor">
                  <a:extLst>
                    <a:ext uri="{FF2B5EF4-FFF2-40B4-BE49-F238E27FC236}">
                      <a16:creationId xmlns:a16="http://schemas.microsoft.com/office/drawing/2014/main" id="{D3541DE4-1D6A-4E60-A791-16FB2B3257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3865" y="5702617"/>
                  <a:ext cx="4038600" cy="100012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a:extLst>
                  <a:ext uri="{FF2B5EF4-FFF2-40B4-BE49-F238E27FC236}">
                    <a16:creationId xmlns:a16="http://schemas.microsoft.com/office/drawing/2014/main" id="{5332AD05-8431-408D-9BCF-A56F6BD14B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4733" y="4150422"/>
                <a:ext cx="4413969" cy="7130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lazored">
                <a:extLst>
                  <a:ext uri="{FF2B5EF4-FFF2-40B4-BE49-F238E27FC236}">
                    <a16:creationId xmlns:a16="http://schemas.microsoft.com/office/drawing/2014/main" id="{13248AAC-3088-48E1-B254-931A42155E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798" y="2884103"/>
                <a:ext cx="1905000" cy="190500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81075D07-B5DB-4405-90BC-17B4A5FF489B}"/>
                  </a:ext>
                </a:extLst>
              </p:cNvPr>
              <p:cNvGrpSpPr/>
              <p:nvPr/>
            </p:nvGrpSpPr>
            <p:grpSpPr>
              <a:xfrm>
                <a:off x="888495" y="4801845"/>
                <a:ext cx="4892212" cy="1291762"/>
                <a:chOff x="-5227492" y="2127574"/>
                <a:chExt cx="4892212" cy="1291762"/>
              </a:xfrm>
            </p:grpSpPr>
            <p:sp>
              <p:nvSpPr>
                <p:cNvPr id="26" name="TextBox 25">
                  <a:extLst>
                    <a:ext uri="{FF2B5EF4-FFF2-40B4-BE49-F238E27FC236}">
                      <a16:creationId xmlns:a16="http://schemas.microsoft.com/office/drawing/2014/main" id="{27196F58-9CA7-4CD1-B947-C8AD738B4E8E}"/>
                    </a:ext>
                  </a:extLst>
                </p:cNvPr>
                <p:cNvSpPr txBox="1"/>
                <p:nvPr/>
              </p:nvSpPr>
              <p:spPr>
                <a:xfrm>
                  <a:off x="-3996690" y="2418795"/>
                  <a:ext cx="3661410" cy="830997"/>
                </a:xfrm>
                <a:prstGeom prst="rect">
                  <a:avLst/>
                </a:prstGeom>
                <a:noFill/>
              </p:spPr>
              <p:txBody>
                <a:bodyPr wrap="square">
                  <a:spAutoFit/>
                </a:bodyPr>
                <a:lstStyle/>
                <a:p>
                  <a:pPr algn="l"/>
                  <a:r>
                    <a:rPr lang="en-US" sz="4800" b="0" i="0" dirty="0" err="1">
                      <a:solidFill>
                        <a:srgbClr val="212529"/>
                      </a:solidFill>
                      <a:effectLst/>
                      <a:latin typeface="-apple-system"/>
                    </a:rPr>
                    <a:t>BlazorStrap</a:t>
                  </a:r>
                  <a:endParaRPr lang="en-US" sz="4800" b="0" i="0" dirty="0">
                    <a:solidFill>
                      <a:srgbClr val="212529"/>
                    </a:solidFill>
                    <a:effectLst/>
                    <a:latin typeface="-apple-system"/>
                  </a:endParaRPr>
                </a:p>
              </p:txBody>
            </p:sp>
            <p:pic>
              <p:nvPicPr>
                <p:cNvPr id="19" name="Graphic 18">
                  <a:extLst>
                    <a:ext uri="{FF2B5EF4-FFF2-40B4-BE49-F238E27FC236}">
                      <a16:creationId xmlns:a16="http://schemas.microsoft.com/office/drawing/2014/main" id="{ECDE4A17-26F3-49ED-ABF8-14C4E2DBD9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7492" y="2127574"/>
                  <a:ext cx="1291762" cy="1291762"/>
                </a:xfrm>
                <a:prstGeom prst="rect">
                  <a:avLst/>
                </a:prstGeom>
              </p:spPr>
            </p:pic>
          </p:grpSp>
          <p:grpSp>
            <p:nvGrpSpPr>
              <p:cNvPr id="27" name="Group 26">
                <a:extLst>
                  <a:ext uri="{FF2B5EF4-FFF2-40B4-BE49-F238E27FC236}">
                    <a16:creationId xmlns:a16="http://schemas.microsoft.com/office/drawing/2014/main" id="{14BE684D-F8A9-432A-939D-66BC2CF63967}"/>
                  </a:ext>
                </a:extLst>
              </p:cNvPr>
              <p:cNvGrpSpPr/>
              <p:nvPr/>
            </p:nvGrpSpPr>
            <p:grpSpPr>
              <a:xfrm>
                <a:off x="8633655" y="3051435"/>
                <a:ext cx="2508132" cy="1585268"/>
                <a:chOff x="3659403" y="3030830"/>
                <a:chExt cx="2508132" cy="1585268"/>
              </a:xfrm>
            </p:grpSpPr>
            <p:pic>
              <p:nvPicPr>
                <p:cNvPr id="22" name="Graphic 21">
                  <a:extLst>
                    <a:ext uri="{FF2B5EF4-FFF2-40B4-BE49-F238E27FC236}">
                      <a16:creationId xmlns:a16="http://schemas.microsoft.com/office/drawing/2014/main" id="{75038CE0-0138-4146-962A-594DA87DC7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43399" y="3030830"/>
                  <a:ext cx="1140141" cy="1140141"/>
                </a:xfrm>
                <a:prstGeom prst="rect">
                  <a:avLst/>
                </a:prstGeom>
              </p:spPr>
            </p:pic>
            <p:sp>
              <p:nvSpPr>
                <p:cNvPr id="33" name="TextBox 32">
                  <a:extLst>
                    <a:ext uri="{FF2B5EF4-FFF2-40B4-BE49-F238E27FC236}">
                      <a16:creationId xmlns:a16="http://schemas.microsoft.com/office/drawing/2014/main" id="{070005E7-7F13-4383-8A0B-6661F990B493}"/>
                    </a:ext>
                  </a:extLst>
                </p:cNvPr>
                <p:cNvSpPr txBox="1"/>
                <p:nvPr/>
              </p:nvSpPr>
              <p:spPr>
                <a:xfrm>
                  <a:off x="3659403" y="4138938"/>
                  <a:ext cx="2508132" cy="477160"/>
                </a:xfrm>
                <a:prstGeom prst="rect">
                  <a:avLst/>
                </a:prstGeom>
                <a:noFill/>
              </p:spPr>
              <p:txBody>
                <a:bodyPr wrap="square">
                  <a:spAutoFit/>
                </a:bodyPr>
                <a:lstStyle/>
                <a:p>
                  <a:pPr algn="ctr"/>
                  <a:r>
                    <a:rPr lang="en-US" sz="2400" b="1" i="0" dirty="0">
                      <a:solidFill>
                        <a:srgbClr val="24292E"/>
                      </a:solidFill>
                      <a:effectLst/>
                      <a:latin typeface="-apple-system"/>
                    </a:rPr>
                    <a:t>Ant Design Blazor</a:t>
                  </a:r>
                </a:p>
              </p:txBody>
            </p:sp>
          </p:grpSp>
          <p:sp>
            <p:nvSpPr>
              <p:cNvPr id="28" name="TextBox 27">
                <a:extLst>
                  <a:ext uri="{FF2B5EF4-FFF2-40B4-BE49-F238E27FC236}">
                    <a16:creationId xmlns:a16="http://schemas.microsoft.com/office/drawing/2014/main" id="{F7A702BC-5C24-4748-9624-C4F5F779CB17}"/>
                  </a:ext>
                </a:extLst>
              </p:cNvPr>
              <p:cNvSpPr txBox="1"/>
              <p:nvPr/>
            </p:nvSpPr>
            <p:spPr>
              <a:xfrm>
                <a:off x="4899855" y="5090193"/>
                <a:ext cx="2508132" cy="830997"/>
              </a:xfrm>
              <a:prstGeom prst="rect">
                <a:avLst/>
              </a:prstGeom>
              <a:noFill/>
            </p:spPr>
            <p:txBody>
              <a:bodyPr wrap="square">
                <a:spAutoFit/>
              </a:bodyPr>
              <a:lstStyle/>
              <a:p>
                <a:pPr algn="ctr"/>
                <a:r>
                  <a:rPr lang="en-US" sz="4800" i="0" dirty="0" err="1">
                    <a:solidFill>
                      <a:srgbClr val="24292E"/>
                    </a:solidFill>
                    <a:effectLst/>
                    <a:latin typeface="-apple-system"/>
                  </a:rPr>
                  <a:t>bUnit</a:t>
                </a:r>
                <a:endParaRPr lang="en-US" sz="4400" i="0" dirty="0">
                  <a:solidFill>
                    <a:srgbClr val="24292E"/>
                  </a:solidFill>
                  <a:effectLst/>
                  <a:latin typeface="-apple-system"/>
                </a:endParaRPr>
              </a:p>
            </p:txBody>
          </p:sp>
        </p:grpSp>
        <p:pic>
          <p:nvPicPr>
            <p:cNvPr id="36" name="Picture 35" descr="A picture containing drawing&#10;&#10;Description automatically generated">
              <a:extLst>
                <a:ext uri="{FF2B5EF4-FFF2-40B4-BE49-F238E27FC236}">
                  <a16:creationId xmlns:a16="http://schemas.microsoft.com/office/drawing/2014/main" id="{F5098025-4369-4355-BBC1-41E968D54C0C}"/>
                </a:ext>
              </a:extLst>
            </p:cNvPr>
            <p:cNvPicPr>
              <a:picLocks noChangeAspect="1"/>
            </p:cNvPicPr>
            <p:nvPr/>
          </p:nvPicPr>
          <p:blipFill>
            <a:blip r:embed="rId12"/>
            <a:stretch>
              <a:fillRect/>
            </a:stretch>
          </p:blipFill>
          <p:spPr>
            <a:xfrm>
              <a:off x="9259559" y="4522788"/>
              <a:ext cx="1256324" cy="1256324"/>
            </a:xfrm>
            <a:prstGeom prst="rect">
              <a:avLst/>
            </a:prstGeom>
          </p:spPr>
        </p:pic>
        <p:sp>
          <p:nvSpPr>
            <p:cNvPr id="38" name="TextBox 37">
              <a:extLst>
                <a:ext uri="{FF2B5EF4-FFF2-40B4-BE49-F238E27FC236}">
                  <a16:creationId xmlns:a16="http://schemas.microsoft.com/office/drawing/2014/main" id="{73D7B377-F731-425D-8FBA-9F86CF6070D0}"/>
                </a:ext>
              </a:extLst>
            </p:cNvPr>
            <p:cNvSpPr txBox="1"/>
            <p:nvPr/>
          </p:nvSpPr>
          <p:spPr>
            <a:xfrm>
              <a:off x="6703529" y="4861593"/>
              <a:ext cx="2508132" cy="830997"/>
            </a:xfrm>
            <a:prstGeom prst="rect">
              <a:avLst/>
            </a:prstGeom>
            <a:noFill/>
          </p:spPr>
          <p:txBody>
            <a:bodyPr wrap="square">
              <a:spAutoFit/>
            </a:bodyPr>
            <a:lstStyle/>
            <a:p>
              <a:pPr algn="ctr"/>
              <a:r>
                <a:rPr lang="en-US" sz="4800" i="0" dirty="0" err="1">
                  <a:solidFill>
                    <a:srgbClr val="24292E"/>
                  </a:solidFill>
                  <a:effectLst/>
                  <a:latin typeface="-apple-system"/>
                </a:rPr>
                <a:t>Blazm</a:t>
              </a:r>
              <a:endParaRPr lang="en-US" sz="4400" i="0" dirty="0">
                <a:solidFill>
                  <a:srgbClr val="24292E"/>
                </a:solidFill>
                <a:effectLst/>
                <a:latin typeface="-apple-system"/>
              </a:endParaRPr>
            </a:p>
          </p:txBody>
        </p:sp>
      </p:grpSp>
    </p:spTree>
    <p:extLst>
      <p:ext uri="{BB962C8B-B14F-4D97-AF65-F5344CB8AC3E}">
        <p14:creationId xmlns:p14="http://schemas.microsoft.com/office/powerpoint/2010/main" val="219267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4.81481E-6 L 0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08333E-6 3.7037E-6 L 2.08333E-6 0.03842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accel="50000" decel="50000" fill="hold" nodeType="withEffect">
                                  <p:stCondLst>
                                    <p:cond delay="0"/>
                                  </p:stCondLst>
                                  <p:childTnLst>
                                    <p:animMotion origin="layout" path="M 0 -3.33333E-6 L 0 0.08148 " pathEditMode="relative" rAng="0" ptsTypes="AA">
                                      <p:cBhvr>
                                        <p:cTn id="19" dur="500" spd="-100000" fill="hold"/>
                                        <p:tgtEl>
                                          <p:spTgt spid="4"/>
                                        </p:tgtEl>
                                        <p:attrNameLst>
                                          <p:attrName>ppt_x</p:attrName>
                                          <p:attrName>ppt_y</p:attrName>
                                        </p:attrNameLst>
                                      </p:cBhvr>
                                      <p:rCtr x="0" y="4074"/>
                                    </p:animMotion>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AC32-FCCC-43A6-89AC-97AB8FE31629}"/>
              </a:ext>
            </a:extLst>
          </p:cNvPr>
          <p:cNvSpPr>
            <a:spLocks noGrp="1"/>
          </p:cNvSpPr>
          <p:nvPr>
            <p:ph type="title"/>
          </p:nvPr>
        </p:nvSpPr>
        <p:spPr/>
        <p:txBody>
          <a:bodyPr/>
          <a:lstStyle/>
          <a:p>
            <a:r>
              <a:rPr lang="en-US" dirty="0"/>
              <a:t>Blazor in the .NET 5</a:t>
            </a:r>
          </a:p>
        </p:txBody>
      </p:sp>
      <p:sp>
        <p:nvSpPr>
          <p:cNvPr id="4" name="Text Placeholder 3">
            <a:extLst>
              <a:ext uri="{FF2B5EF4-FFF2-40B4-BE49-F238E27FC236}">
                <a16:creationId xmlns:a16="http://schemas.microsoft.com/office/drawing/2014/main" id="{D73DBDE4-143E-4EBF-98BA-F454192A8B7B}"/>
              </a:ext>
            </a:extLst>
          </p:cNvPr>
          <p:cNvSpPr>
            <a:spLocks noGrp="1"/>
          </p:cNvSpPr>
          <p:nvPr>
            <p:ph type="body" sz="quarter" idx="10"/>
          </p:nvPr>
        </p:nvSpPr>
        <p:spPr>
          <a:xfrm>
            <a:off x="586390" y="1434370"/>
            <a:ext cx="11018520" cy="5158335"/>
          </a:xfrm>
        </p:spPr>
        <p:txBody>
          <a:bodyPr/>
          <a:lstStyle/>
          <a:p>
            <a:r>
              <a:rPr lang="en-US" dirty="0"/>
              <a:t>Blazor Server &amp; Blazor WebAssembly support</a:t>
            </a:r>
          </a:p>
          <a:p>
            <a:r>
              <a:rPr lang="en-US" dirty="0"/>
              <a:t>Use .NET 5 core framework libraries</a:t>
            </a:r>
          </a:p>
          <a:p>
            <a:r>
              <a:rPr lang="en-US" dirty="0"/>
              <a:t>Component model improvements</a:t>
            </a:r>
          </a:p>
          <a:p>
            <a:pPr lvl="1"/>
            <a:r>
              <a:rPr lang="en-US" dirty="0"/>
              <a:t>Type constraints, required parameters, </a:t>
            </a:r>
            <a:r>
              <a:rPr lang="en-US" dirty="0" err="1"/>
              <a:t>IAsyncDisposable</a:t>
            </a:r>
            <a:endParaRPr lang="en-US" dirty="0"/>
          </a:p>
          <a:p>
            <a:r>
              <a:rPr lang="en-US" dirty="0"/>
              <a:t>CSS isolation</a:t>
            </a:r>
          </a:p>
          <a:p>
            <a:r>
              <a:rPr lang="en-US" dirty="0"/>
              <a:t>Lazy-loading</a:t>
            </a:r>
          </a:p>
          <a:p>
            <a:r>
              <a:rPr lang="en-US" dirty="0"/>
              <a:t>Improved runtime &amp; build performance</a:t>
            </a:r>
          </a:p>
          <a:p>
            <a:r>
              <a:rPr lang="en-US" dirty="0"/>
              <a:t>Razor </a:t>
            </a:r>
            <a:r>
              <a:rPr lang="en-US"/>
              <a:t>tooling enhancements</a:t>
            </a:r>
            <a:endParaRPr lang="en-US" dirty="0"/>
          </a:p>
          <a:p>
            <a:pPr lvl="1"/>
            <a:endParaRPr lang="en-US" dirty="0"/>
          </a:p>
          <a:p>
            <a:r>
              <a:rPr lang="en-US" b="1" i="1" dirty="0"/>
              <a:t>And more!</a:t>
            </a:r>
          </a:p>
          <a:p>
            <a:pPr lvl="1"/>
            <a:endParaRPr lang="en-US" dirty="0"/>
          </a:p>
        </p:txBody>
      </p:sp>
    </p:spTree>
    <p:extLst>
      <p:ext uri="{BB962C8B-B14F-4D97-AF65-F5344CB8AC3E}">
        <p14:creationId xmlns:p14="http://schemas.microsoft.com/office/powerpoint/2010/main" val="33684063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C8F0A78-CB3A-4741-A928-6055BCAA9D9D}"/>
              </a:ext>
            </a:extLst>
          </p:cNvPr>
          <p:cNvSpPr/>
          <p:nvPr/>
        </p:nvSpPr>
        <p:spPr>
          <a:xfrm rot="4608599">
            <a:off x="1752211" y="2618005"/>
            <a:ext cx="1186978" cy="129906"/>
          </a:xfrm>
          <a:prstGeom prst="rect">
            <a:avLst/>
          </a:prstGeom>
          <a:gradFill>
            <a:gsLst>
              <a:gs pos="100000">
                <a:srgbClr val="00B050"/>
              </a:gs>
              <a:gs pos="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7" name="Rectangle 56">
            <a:extLst>
              <a:ext uri="{FF2B5EF4-FFF2-40B4-BE49-F238E27FC236}">
                <a16:creationId xmlns:a16="http://schemas.microsoft.com/office/drawing/2014/main" id="{14F487D4-5E25-4365-ACA4-B4CCE972AF9A}"/>
              </a:ext>
            </a:extLst>
          </p:cNvPr>
          <p:cNvSpPr/>
          <p:nvPr/>
        </p:nvSpPr>
        <p:spPr>
          <a:xfrm rot="4608599">
            <a:off x="2111556" y="4121001"/>
            <a:ext cx="1186978" cy="129906"/>
          </a:xfrm>
          <a:prstGeom prst="rect">
            <a:avLst/>
          </a:prstGeom>
          <a:gradFill>
            <a:gsLst>
              <a:gs pos="0">
                <a:srgbClr val="00B050"/>
              </a:gs>
              <a:gs pos="100000">
                <a:srgbClr val="2C09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8" name="Rectangle 57">
            <a:extLst>
              <a:ext uri="{FF2B5EF4-FFF2-40B4-BE49-F238E27FC236}">
                <a16:creationId xmlns:a16="http://schemas.microsoft.com/office/drawing/2014/main" id="{0DAC03CB-3446-4642-BE34-DEF096BC56F1}"/>
              </a:ext>
            </a:extLst>
          </p:cNvPr>
          <p:cNvSpPr/>
          <p:nvPr/>
        </p:nvSpPr>
        <p:spPr>
          <a:xfrm rot="4608599">
            <a:off x="2469155" y="5540391"/>
            <a:ext cx="1186978" cy="129906"/>
          </a:xfrm>
          <a:prstGeom prst="rect">
            <a:avLst/>
          </a:prstGeom>
          <a:gradFill>
            <a:gsLst>
              <a:gs pos="0">
                <a:srgbClr val="2C09FF"/>
              </a:gs>
              <a:gs pos="100000">
                <a:srgbClr val="8B00D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54" name="Rectangle 53">
            <a:extLst>
              <a:ext uri="{FF2B5EF4-FFF2-40B4-BE49-F238E27FC236}">
                <a16:creationId xmlns:a16="http://schemas.microsoft.com/office/drawing/2014/main" id="{842A0194-FE57-4B3A-B6DF-D223A722A61B}"/>
              </a:ext>
            </a:extLst>
          </p:cNvPr>
          <p:cNvSpPr/>
          <p:nvPr/>
        </p:nvSpPr>
        <p:spPr>
          <a:xfrm rot="4608599">
            <a:off x="1391113" y="1119819"/>
            <a:ext cx="1186978" cy="129906"/>
          </a:xfrm>
          <a:prstGeom prst="rect">
            <a:avLst/>
          </a:prstGeom>
          <a:gradFill>
            <a:gsLst>
              <a:gs pos="0">
                <a:srgbClr val="FF0000"/>
              </a:gs>
              <a:gs pos="100000">
                <a:srgbClr val="FFF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7" name="Oval 6">
            <a:extLst>
              <a:ext uri="{FF2B5EF4-FFF2-40B4-BE49-F238E27FC236}">
                <a16:creationId xmlns:a16="http://schemas.microsoft.com/office/drawing/2014/main" id="{6951C443-7D07-47A8-9C95-7D022805384D}"/>
              </a:ext>
            </a:extLst>
          </p:cNvPr>
          <p:cNvSpPr/>
          <p:nvPr/>
        </p:nvSpPr>
        <p:spPr>
          <a:xfrm rot="340531">
            <a:off x="1612642" y="239950"/>
            <a:ext cx="428017" cy="428017"/>
          </a:xfrm>
          <a:prstGeom prst="ellipse">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8" name="Oval 7">
            <a:extLst>
              <a:ext uri="{FF2B5EF4-FFF2-40B4-BE49-F238E27FC236}">
                <a16:creationId xmlns:a16="http://schemas.microsoft.com/office/drawing/2014/main" id="{08EA7E14-7C7A-445C-ABE4-6967EDB70066}"/>
              </a:ext>
            </a:extLst>
          </p:cNvPr>
          <p:cNvSpPr/>
          <p:nvPr/>
        </p:nvSpPr>
        <p:spPr>
          <a:xfrm rot="340531">
            <a:off x="2676488" y="4692345"/>
            <a:ext cx="428017" cy="428017"/>
          </a:xfrm>
          <a:prstGeom prst="ellipse">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0" name="Oval 9">
            <a:extLst>
              <a:ext uri="{FF2B5EF4-FFF2-40B4-BE49-F238E27FC236}">
                <a16:creationId xmlns:a16="http://schemas.microsoft.com/office/drawing/2014/main" id="{D2BEA9D4-4CE8-47BB-B322-CE805A734F83}"/>
              </a:ext>
            </a:extLst>
          </p:cNvPr>
          <p:cNvSpPr/>
          <p:nvPr/>
        </p:nvSpPr>
        <p:spPr>
          <a:xfrm rot="340531">
            <a:off x="1946270" y="1680683"/>
            <a:ext cx="428017" cy="428017"/>
          </a:xfrm>
          <a:prstGeom prst="ellipse">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1" name="Oval 10">
            <a:extLst>
              <a:ext uri="{FF2B5EF4-FFF2-40B4-BE49-F238E27FC236}">
                <a16:creationId xmlns:a16="http://schemas.microsoft.com/office/drawing/2014/main" id="{C0C6EEA2-2393-4143-A635-B715374A8AF6}"/>
              </a:ext>
            </a:extLst>
          </p:cNvPr>
          <p:cNvSpPr/>
          <p:nvPr/>
        </p:nvSpPr>
        <p:spPr>
          <a:xfrm rot="340531">
            <a:off x="2305095" y="3202734"/>
            <a:ext cx="428017" cy="428017"/>
          </a:xfrm>
          <a:prstGeom prst="ellipse">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2" name="Rectangle 11">
            <a:extLst>
              <a:ext uri="{FF2B5EF4-FFF2-40B4-BE49-F238E27FC236}">
                <a16:creationId xmlns:a16="http://schemas.microsoft.com/office/drawing/2014/main" id="{A6F0C0F5-4350-4CC0-AE39-E4921720BA4E}"/>
              </a:ext>
            </a:extLst>
          </p:cNvPr>
          <p:cNvSpPr/>
          <p:nvPr/>
        </p:nvSpPr>
        <p:spPr>
          <a:xfrm>
            <a:off x="2235818" y="206963"/>
            <a:ext cx="1935145"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Server</a:t>
            </a:r>
          </a:p>
        </p:txBody>
      </p:sp>
      <p:sp>
        <p:nvSpPr>
          <p:cNvPr id="14" name="Rectangle 13">
            <a:extLst>
              <a:ext uri="{FF2B5EF4-FFF2-40B4-BE49-F238E27FC236}">
                <a16:creationId xmlns:a16="http://schemas.microsoft.com/office/drawing/2014/main" id="{EDE009F3-3BDA-446F-A102-C441DDC706AC}"/>
              </a:ext>
            </a:extLst>
          </p:cNvPr>
          <p:cNvSpPr/>
          <p:nvPr/>
        </p:nvSpPr>
        <p:spPr>
          <a:xfrm>
            <a:off x="6992350" y="252358"/>
            <a:ext cx="4055919"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Every interaction handled on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Prerendered HTML (optional)</a:t>
            </a:r>
          </a:p>
        </p:txBody>
      </p:sp>
      <p:sp>
        <p:nvSpPr>
          <p:cNvPr id="16" name="Rectangle 15">
            <a:extLst>
              <a:ext uri="{FF2B5EF4-FFF2-40B4-BE49-F238E27FC236}">
                <a16:creationId xmlns:a16="http://schemas.microsoft.com/office/drawing/2014/main" id="{35B909E1-6011-4777-8794-C7AD53540FAF}"/>
              </a:ext>
            </a:extLst>
          </p:cNvPr>
          <p:cNvSpPr/>
          <p:nvPr/>
        </p:nvSpPr>
        <p:spPr>
          <a:xfrm>
            <a:off x="2575932" y="1641112"/>
            <a:ext cx="2929007"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a:t>
            </a: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WebAssembly</a:t>
            </a:r>
            <a:endPar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17" name="Rectangle 16">
            <a:extLst>
              <a:ext uri="{FF2B5EF4-FFF2-40B4-BE49-F238E27FC236}">
                <a16:creationId xmlns:a16="http://schemas.microsoft.com/office/drawing/2014/main" id="{CF0DCF68-B49A-439A-BB6C-209C571FA18A}"/>
              </a:ext>
            </a:extLst>
          </p:cNvPr>
          <p:cNvSpPr/>
          <p:nvPr/>
        </p:nvSpPr>
        <p:spPr>
          <a:xfrm>
            <a:off x="6992350" y="1667052"/>
            <a:ext cx="4044697"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Web app with client-side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Loaded from web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Can work offline via Service Worker</a:t>
            </a:r>
          </a:p>
        </p:txBody>
      </p:sp>
      <p:sp>
        <p:nvSpPr>
          <p:cNvPr id="22" name="Rectangle 21">
            <a:extLst>
              <a:ext uri="{FF2B5EF4-FFF2-40B4-BE49-F238E27FC236}">
                <a16:creationId xmlns:a16="http://schemas.microsoft.com/office/drawing/2014/main" id="{18B0A9FF-9479-439B-AEFB-69FF27AEE16C}"/>
              </a:ext>
            </a:extLst>
          </p:cNvPr>
          <p:cNvSpPr/>
          <p:nvPr/>
        </p:nvSpPr>
        <p:spPr>
          <a:xfrm>
            <a:off x="2960018" y="3193187"/>
            <a:ext cx="3631122" cy="504882"/>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PWA – OS installed</a:t>
            </a:r>
          </a:p>
        </p:txBody>
      </p:sp>
      <p:sp>
        <p:nvSpPr>
          <p:cNvPr id="23" name="Rectangle 22">
            <a:extLst>
              <a:ext uri="{FF2B5EF4-FFF2-40B4-BE49-F238E27FC236}">
                <a16:creationId xmlns:a16="http://schemas.microsoft.com/office/drawing/2014/main" id="{B5BC79A1-D263-41AB-B434-0119F88D9F82}"/>
              </a:ext>
            </a:extLst>
          </p:cNvPr>
          <p:cNvSpPr/>
          <p:nvPr/>
        </p:nvSpPr>
        <p:spPr>
          <a:xfrm>
            <a:off x="6992350" y="3219127"/>
            <a:ext cx="427552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25" name="Rectangle 24">
            <a:extLst>
              <a:ext uri="{FF2B5EF4-FFF2-40B4-BE49-F238E27FC236}">
                <a16:creationId xmlns:a16="http://schemas.microsoft.com/office/drawing/2014/main" id="{9070714B-2622-4956-B850-0A273B7E4235}"/>
              </a:ext>
            </a:extLst>
          </p:cNvPr>
          <p:cNvSpPr/>
          <p:nvPr/>
        </p:nvSpPr>
        <p:spPr>
          <a:xfrm>
            <a:off x="3320982" y="4601396"/>
            <a:ext cx="197682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Hybrid</a:t>
            </a:r>
          </a:p>
        </p:txBody>
      </p:sp>
      <p:sp>
        <p:nvSpPr>
          <p:cNvPr id="26" name="Rectangle 25">
            <a:extLst>
              <a:ext uri="{FF2B5EF4-FFF2-40B4-BE49-F238E27FC236}">
                <a16:creationId xmlns:a16="http://schemas.microsoft.com/office/drawing/2014/main" id="{D0826DE8-34E1-4366-A4D9-647F2FECF805}"/>
              </a:ext>
            </a:extLst>
          </p:cNvPr>
          <p:cNvSpPr/>
          <p:nvPr/>
        </p:nvSpPr>
        <p:spPr>
          <a:xfrm>
            <a:off x="6992350" y="4627336"/>
            <a:ext cx="4213013"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Native .NET renders to WebView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Appears as native app (own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Works offline or online</a:t>
            </a:r>
          </a:p>
        </p:txBody>
      </p:sp>
      <p:sp>
        <p:nvSpPr>
          <p:cNvPr id="34" name="Rectangle 33">
            <a:extLst>
              <a:ext uri="{FF2B5EF4-FFF2-40B4-BE49-F238E27FC236}">
                <a16:creationId xmlns:a16="http://schemas.microsoft.com/office/drawing/2014/main" id="{F445F793-15D2-463E-99A8-41DD007F7786}"/>
              </a:ext>
            </a:extLst>
          </p:cNvPr>
          <p:cNvSpPr/>
          <p:nvPr/>
        </p:nvSpPr>
        <p:spPr>
          <a:xfrm>
            <a:off x="497364" y="286824"/>
            <a:ext cx="6286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Web</a:t>
            </a:r>
          </a:p>
        </p:txBody>
      </p:sp>
      <p:sp>
        <p:nvSpPr>
          <p:cNvPr id="35" name="Rectangle 34">
            <a:extLst>
              <a:ext uri="{FF2B5EF4-FFF2-40B4-BE49-F238E27FC236}">
                <a16:creationId xmlns:a16="http://schemas.microsoft.com/office/drawing/2014/main" id="{1FE3B7B8-7CAD-4C60-80EC-08295BB5374E}"/>
              </a:ext>
            </a:extLst>
          </p:cNvPr>
          <p:cNvSpPr/>
          <p:nvPr/>
        </p:nvSpPr>
        <p:spPr>
          <a:xfrm>
            <a:off x="1627922" y="5876516"/>
            <a:ext cx="1071127"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Desktop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00"/>
                </a:solidFill>
                <a:effectLst/>
                <a:uLnTx/>
                <a:uFillTx/>
                <a:latin typeface="Abadi" panose="020B0604020104020204" pitchFamily="34" charset="0"/>
                <a:ea typeface="+mn-ea"/>
                <a:cs typeface="+mn-cs"/>
              </a:rPr>
              <a:t>+ Mobile</a:t>
            </a:r>
          </a:p>
        </p:txBody>
      </p:sp>
      <p:cxnSp>
        <p:nvCxnSpPr>
          <p:cNvPr id="39" name="Straight Connector 38">
            <a:extLst>
              <a:ext uri="{FF2B5EF4-FFF2-40B4-BE49-F238E27FC236}">
                <a16:creationId xmlns:a16="http://schemas.microsoft.com/office/drawing/2014/main" id="{AF4EB98D-5263-4C10-871F-ADEF84A0A123}"/>
              </a:ext>
            </a:extLst>
          </p:cNvPr>
          <p:cNvCxnSpPr>
            <a:cxnSpLocks/>
            <a:endCxn id="35" idx="0"/>
          </p:cNvCxnSpPr>
          <p:nvPr/>
        </p:nvCxnSpPr>
        <p:spPr>
          <a:xfrm>
            <a:off x="900323" y="715672"/>
            <a:ext cx="1263163" cy="5160844"/>
          </a:xfrm>
          <a:prstGeom prst="line">
            <a:avLst/>
          </a:prstGeom>
          <a:ln w="50800">
            <a:solidFill>
              <a:srgbClr val="FFFF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7D2E378-A2DF-4860-94C6-73492E415872}"/>
              </a:ext>
            </a:extLst>
          </p:cNvPr>
          <p:cNvSpPr/>
          <p:nvPr/>
        </p:nvSpPr>
        <p:spPr>
          <a:xfrm rot="340531">
            <a:off x="3004147" y="6010296"/>
            <a:ext cx="428017" cy="428017"/>
          </a:xfrm>
          <a:prstGeom prst="ellipse">
            <a:avLst/>
          </a:prstGeom>
          <a:solidFill>
            <a:schemeClr val="tx1"/>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badi" panose="020B0604020104020204" pitchFamily="34" charset="0"/>
              <a:ea typeface="+mn-ea"/>
              <a:cs typeface="+mn-cs"/>
            </a:endParaRPr>
          </a:p>
        </p:txBody>
      </p:sp>
      <p:sp>
        <p:nvSpPr>
          <p:cNvPr id="46" name="Rectangle 45">
            <a:extLst>
              <a:ext uri="{FF2B5EF4-FFF2-40B4-BE49-F238E27FC236}">
                <a16:creationId xmlns:a16="http://schemas.microsoft.com/office/drawing/2014/main" id="{649B9E6C-5427-442E-B715-6C268436D86F}"/>
              </a:ext>
            </a:extLst>
          </p:cNvPr>
          <p:cNvSpPr/>
          <p:nvPr/>
        </p:nvSpPr>
        <p:spPr>
          <a:xfrm>
            <a:off x="3568939" y="5891415"/>
            <a:ext cx="19319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err="1">
                <a:ln>
                  <a:noFill/>
                </a:ln>
                <a:solidFill>
                  <a:prstClr val="white"/>
                </a:solidFill>
                <a:effectLst/>
                <a:uLnTx/>
                <a:uFillTx/>
                <a:latin typeface="Abadi" panose="020B0604020104020204" pitchFamily="34" charset="0"/>
                <a:ea typeface="+mn-ea"/>
                <a:cs typeface="+mn-cs"/>
              </a:rPr>
              <a:t>Blazor</a:t>
            </a:r>
            <a:r>
              <a:rPr kumimoji="0" lang="en-GB" sz="2400" b="0" i="0" u="none" strike="noStrike" kern="1200" cap="none" spc="0" normalizeH="0" baseline="0" noProof="0">
                <a:ln>
                  <a:noFill/>
                </a:ln>
                <a:solidFill>
                  <a:prstClr val="white"/>
                </a:solidFill>
                <a:effectLst/>
                <a:uLnTx/>
                <a:uFillTx/>
                <a:latin typeface="Abadi" panose="020B0604020104020204" pitchFamily="34" charset="0"/>
                <a:ea typeface="+mn-ea"/>
                <a:cs typeface="+mn-cs"/>
              </a:rPr>
              <a:t> Native</a:t>
            </a:r>
          </a:p>
        </p:txBody>
      </p:sp>
      <p:sp>
        <p:nvSpPr>
          <p:cNvPr id="47" name="Rectangle 46">
            <a:extLst>
              <a:ext uri="{FF2B5EF4-FFF2-40B4-BE49-F238E27FC236}">
                <a16:creationId xmlns:a16="http://schemas.microsoft.com/office/drawing/2014/main" id="{20004BF5-6C5A-48C9-A859-FA56031D8027}"/>
              </a:ext>
            </a:extLst>
          </p:cNvPr>
          <p:cNvSpPr/>
          <p:nvPr/>
        </p:nvSpPr>
        <p:spPr>
          <a:xfrm>
            <a:off x="6992350" y="5891415"/>
            <a:ext cx="3576620"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Same programming model, but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Abadi" panose="020B0604020104020204" pitchFamily="34" charset="0"/>
                <a:ea typeface="+mn-ea"/>
                <a:cs typeface="+mn-cs"/>
              </a:rPr>
              <a:t>rendering non-HTML UI</a:t>
            </a:r>
          </a:p>
        </p:txBody>
      </p:sp>
    </p:spTree>
    <p:extLst>
      <p:ext uri="{BB962C8B-B14F-4D97-AF65-F5344CB8AC3E}">
        <p14:creationId xmlns:p14="http://schemas.microsoft.com/office/powerpoint/2010/main" val="15535159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up)">
                                      <p:cBhvr>
                                        <p:cTn id="18" dur="500"/>
                                        <p:tgtEl>
                                          <p:spTgt spid="54"/>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7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200"/>
                            </p:stCondLst>
                            <p:childTnLst>
                              <p:par>
                                <p:cTn id="30" presetID="22" presetClass="entr" presetSubtype="1"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up)">
                                      <p:cBhvr>
                                        <p:cTn id="32" dur="500"/>
                                        <p:tgtEl>
                                          <p:spTgt spid="5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29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400"/>
                            </p:stCondLst>
                            <p:childTnLst>
                              <p:par>
                                <p:cTn id="44" presetID="22" presetClass="entr" presetSubtype="1"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up)">
                                      <p:cBhvr>
                                        <p:cTn id="46" dur="500"/>
                                        <p:tgtEl>
                                          <p:spTgt spid="57"/>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par>
                          <p:cTn id="50" fill="hold">
                            <p:stCondLst>
                              <p:cond delay="410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4600"/>
                            </p:stCondLst>
                            <p:childTnLst>
                              <p:par>
                                <p:cTn id="58" presetID="22" presetClass="entr" presetSubtype="1"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wipe(up)">
                                      <p:cBhvr>
                                        <p:cTn id="60" dur="500"/>
                                        <p:tgtEl>
                                          <p:spTgt spid="58"/>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5300"/>
                            </p:stCondLst>
                            <p:childTnLst>
                              <p:par>
                                <p:cTn id="65" presetID="10"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54" grpId="0" animBg="1"/>
      <p:bldP spid="7" grpId="0" animBg="1"/>
      <p:bldP spid="8" grpId="0" animBg="1"/>
      <p:bldP spid="10" grpId="0" animBg="1"/>
      <p:bldP spid="11" grpId="0" animBg="1"/>
      <p:bldP spid="12" grpId="0"/>
      <p:bldP spid="14" grpId="0"/>
      <p:bldP spid="16" grpId="0"/>
      <p:bldP spid="17" grpId="0"/>
      <p:bldP spid="22" grpId="0"/>
      <p:bldP spid="23" grpId="0"/>
      <p:bldP spid="25" grpId="0"/>
      <p:bldP spid="26" grpId="0"/>
      <p:bldP spid="41" grpId="0" animBg="1"/>
      <p:bldP spid="46"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2" y="1230065"/>
            <a:ext cx="2525118"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500" b="1" spc="200" noProof="0" dirty="0">
                <a:gradFill>
                  <a:gsLst>
                    <a:gs pos="0">
                      <a:srgbClr val="002050"/>
                    </a:gs>
                    <a:gs pos="100000">
                      <a:srgbClr val="002050"/>
                    </a:gs>
                  </a:gsLst>
                  <a:lin ang="5400000" scaled="0"/>
                </a:gradFill>
                <a:latin typeface="Segoe UI"/>
                <a:cs typeface="Segoe UI" pitchFamily="34" charset="0"/>
              </a:rPr>
              <a:t>EXPERIMENTAL</a:t>
            </a:r>
            <a:endParaRPr kumimoji="0" lang="en-US" sz="1500" b="1" i="0" u="none" strike="noStrike" kern="1200" cap="none" spc="200" normalizeH="0" baseline="0" noProof="0" dirty="0">
              <a:ln>
                <a:noFill/>
              </a:ln>
              <a:gradFill>
                <a:gsLst>
                  <a:gs pos="0">
                    <a:srgbClr val="002050"/>
                  </a:gs>
                  <a:gs pos="100000">
                    <a:srgbClr val="002050"/>
                  </a:gs>
                </a:gsLst>
                <a:lin ang="5400000" scaled="0"/>
              </a:gradFill>
              <a:effectLst/>
              <a:uLnTx/>
              <a:uFillTx/>
              <a:latin typeface="Segoe UI"/>
              <a:ea typeface="+mn-ea"/>
              <a:cs typeface="Segoe UI" pitchFamily="34" charset="0"/>
            </a:endParaRPr>
          </a:p>
        </p:txBody>
      </p:sp>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spcAft>
                <a:spcPts val="1200"/>
              </a:spcAft>
              <a:defRPr/>
            </a:pPr>
            <a:r>
              <a:rPr lang="en-US" dirty="0">
                <a:gradFill>
                  <a:gsLst>
                    <a:gs pos="1250">
                      <a:srgbClr val="FFFFFF"/>
                    </a:gs>
                    <a:gs pos="100000">
                      <a:srgbClr val="FFFFFF"/>
                    </a:gs>
                  </a:gsLst>
                  <a:lin ang="5400000" scaled="0"/>
                </a:gradFill>
                <a:latin typeface="Segoe UI Semibold"/>
                <a:cs typeface="Segoe UI"/>
              </a:rPr>
              <a:t>Mobile Blazor Bindings</a:t>
            </a:r>
            <a:endParaRPr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cs typeface="Segoe UI"/>
            </a:endParaRP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736276"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1200"/>
              </a:spcBef>
              <a:buNone/>
              <a:defRPr/>
            </a:pPr>
            <a:r>
              <a:rPr lang="en-US" sz="2000" dirty="0">
                <a:ln w="3175">
                  <a:noFill/>
                </a:ln>
                <a:gradFill>
                  <a:gsLst>
                    <a:gs pos="1250">
                      <a:srgbClr val="FFFFFF"/>
                    </a:gs>
                    <a:gs pos="100000">
                      <a:srgbClr val="FFFFFF"/>
                    </a:gs>
                  </a:gsLst>
                  <a:lin ang="5400000" scaled="0"/>
                </a:gradFill>
                <a:latin typeface="Segoe UI"/>
                <a:cs typeface="Segoe UI" pitchFamily="34" charset="0"/>
              </a:rPr>
              <a:t>Build native mobile apps </a:t>
            </a:r>
            <a:r>
              <a:rPr lang="en-US" sz="2000" i="1" dirty="0">
                <a:ln w="3175">
                  <a:noFill/>
                </a:ln>
                <a:gradFill>
                  <a:gsLst>
                    <a:gs pos="1250">
                      <a:srgbClr val="FFFFFF"/>
                    </a:gs>
                    <a:gs pos="100000">
                      <a:srgbClr val="FFFFFF"/>
                    </a:gs>
                  </a:gsLst>
                  <a:lin ang="5400000" scaled="0"/>
                </a:gradFill>
                <a:latin typeface="Segoe UI"/>
                <a:cs typeface="Segoe UI" pitchFamily="34" charset="0"/>
              </a:rPr>
              <a:t>with Blazor</a:t>
            </a:r>
          </a:p>
          <a:p>
            <a:pPr marL="0" indent="0">
              <a:lnSpc>
                <a:spcPct val="90000"/>
              </a:lnSpc>
              <a:spcBef>
                <a:spcPts val="1200"/>
              </a:spcBef>
              <a:buNone/>
              <a:defRPr/>
            </a:pPr>
            <a:r>
              <a:rPr lang="en-US" sz="2000" dirty="0">
                <a:gradFill>
                  <a:gsLst>
                    <a:gs pos="1250">
                      <a:srgbClr val="FFFFFF"/>
                    </a:gs>
                    <a:gs pos="100000">
                      <a:srgbClr val="FFFFFF"/>
                    </a:gs>
                  </a:gsLst>
                  <a:lin ang="5400000" scaled="0"/>
                </a:gradFill>
                <a:latin typeface="Segoe UI"/>
                <a:cs typeface="Segoe UI"/>
              </a:rPr>
              <a:t>Use your familiar web skills: Razor, C#, CSS</a:t>
            </a:r>
          </a:p>
          <a:p>
            <a:pPr marL="0" indent="0">
              <a:lnSpc>
                <a:spcPct val="90000"/>
              </a:lnSpc>
              <a:spcBef>
                <a:spcPts val="1200"/>
              </a:spcBef>
              <a:buNone/>
              <a:defRPr/>
            </a:pPr>
            <a:r>
              <a:rPr lang="en-US" sz="2000" dirty="0">
                <a:gradFill>
                  <a:gsLst>
                    <a:gs pos="1250">
                      <a:srgbClr val="FFFFFF"/>
                    </a:gs>
                    <a:gs pos="100000">
                      <a:srgbClr val="FFFFFF"/>
                    </a:gs>
                  </a:gsLst>
                  <a:lin ang="5400000" scaled="0"/>
                </a:gradFill>
                <a:latin typeface="Segoe UI"/>
                <a:cs typeface="Segoe UI"/>
              </a:rPr>
              <a:t>Rich set of native mobile components</a:t>
            </a:r>
            <a:endParaRPr lang="en-US" sz="2000" dirty="0">
              <a:ln w="3175">
                <a:noFill/>
              </a:ln>
              <a:gradFill>
                <a:gsLst>
                  <a:gs pos="1250">
                    <a:srgbClr val="FFFFFF"/>
                  </a:gs>
                  <a:gs pos="100000">
                    <a:srgbClr val="FFFFFF"/>
                  </a:gs>
                </a:gsLst>
                <a:lin ang="5400000" scaled="0"/>
              </a:gradFill>
              <a:latin typeface="Segoe UI"/>
            </a:endParaRPr>
          </a:p>
          <a:p>
            <a:pPr marL="0" indent="0">
              <a:lnSpc>
                <a:spcPct val="90000"/>
              </a:lnSpc>
              <a:spcBef>
                <a:spcPts val="1200"/>
              </a:spcBef>
              <a:buNone/>
              <a:defRPr/>
            </a:pPr>
            <a:r>
              <a:rPr lang="en-US" sz="2000" dirty="0">
                <a:gradFill>
                  <a:gsLst>
                    <a:gs pos="1250">
                      <a:srgbClr val="FFFFFF"/>
                    </a:gs>
                    <a:gs pos="100000">
                      <a:srgbClr val="FFFFFF"/>
                    </a:gs>
                  </a:gsLst>
                  <a:lin ang="5400000" scaled="0"/>
                </a:gradFill>
                <a:latin typeface="Segoe UI"/>
                <a:cs typeface="Segoe UI"/>
              </a:rPr>
              <a:t>100% access to native APIs: GPS, Media, &amp; more</a:t>
            </a:r>
            <a:endParaRPr lang="en-US" sz="2000" dirty="0">
              <a:ln w="3175">
                <a:noFill/>
              </a:ln>
              <a:gradFill>
                <a:gsLst>
                  <a:gs pos="1250">
                    <a:srgbClr val="FFFFFF"/>
                  </a:gs>
                  <a:gs pos="100000">
                    <a:srgbClr val="FFFFFF"/>
                  </a:gs>
                </a:gsLst>
                <a:lin ang="5400000" scaled="0"/>
              </a:gradFill>
              <a:latin typeface="Segoe UI"/>
              <a:cs typeface="Segoe UI" pitchFamily="34" charset="0"/>
            </a:endParaRPr>
          </a:p>
          <a:p>
            <a:pPr marL="0" indent="0">
              <a:lnSpc>
                <a:spcPct val="90000"/>
              </a:lnSpc>
              <a:spcBef>
                <a:spcPts val="1200"/>
              </a:spcBef>
              <a:buNone/>
              <a:defRPr/>
            </a:pPr>
            <a:r>
              <a:rPr lang="en-US" sz="2000" dirty="0">
                <a:gradFill>
                  <a:gsLst>
                    <a:gs pos="1250">
                      <a:srgbClr val="FFFFFF"/>
                    </a:gs>
                    <a:gs pos="100000">
                      <a:srgbClr val="FFFFFF"/>
                    </a:gs>
                  </a:gsLst>
                  <a:lin ang="5400000" scaled="0"/>
                </a:gradFill>
                <a:latin typeface="Segoe UI"/>
                <a:cs typeface="Segoe UI"/>
              </a:rPr>
              <a:t>Use existing ecosystem of NuGet libraries for mobile</a:t>
            </a:r>
          </a:p>
          <a:p>
            <a:pPr marL="0" indent="0">
              <a:lnSpc>
                <a:spcPct val="90000"/>
              </a:lnSpc>
              <a:spcBef>
                <a:spcPts val="1200"/>
              </a:spcBef>
              <a:buNone/>
              <a:defRPr/>
            </a:pPr>
            <a:r>
              <a:rPr lang="en-US" sz="2000" dirty="0">
                <a:gradFill>
                  <a:gsLst>
                    <a:gs pos="1250">
                      <a:srgbClr val="FFFFFF"/>
                    </a:gs>
                    <a:gs pos="100000">
                      <a:srgbClr val="FFFFFF"/>
                    </a:gs>
                  </a:gsLst>
                  <a:lin ang="5400000" scaled="0"/>
                </a:gradFill>
                <a:latin typeface="Segoe UI"/>
                <a:cs typeface="Segoe UI"/>
              </a:rPr>
              <a:t>All in .NET</a:t>
            </a:r>
            <a:endParaRPr lang="en-US" sz="2000" dirty="0">
              <a:gradFill>
                <a:gsLst>
                  <a:gs pos="1250">
                    <a:srgbClr val="FFFFFF"/>
                  </a:gs>
                  <a:gs pos="100000">
                    <a:srgbClr val="FFFFFF"/>
                  </a:gs>
                </a:gsLst>
                <a:lin ang="5400000" scaled="0"/>
              </a:gradFill>
              <a:latin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945638"/>
            <a:ext cx="12191999" cy="249299"/>
          </a:xfrm>
          <a:prstGeom prst="rect">
            <a:avLst/>
          </a:prstGeom>
          <a:noFill/>
        </p:spPr>
        <p:txBody>
          <a:bodyPr wrap="square" lIns="0" tIns="0" rIns="0" bIns="0" rtlCol="0">
            <a:spAutoFit/>
          </a:bodyPr>
          <a:lstStyle/>
          <a:p>
            <a:pPr lvl="0" defTabSz="914400">
              <a:lnSpc>
                <a:spcPct val="90000"/>
              </a:lnSpc>
              <a:spcAft>
                <a:spcPts val="600"/>
              </a:spcAft>
              <a:tabLst>
                <a:tab pos="5380038" algn="l"/>
              </a:tabLst>
              <a:defRPr/>
            </a:pPr>
            <a:r>
              <a:rPr lang="en-US" sz="1800" dirty="0">
                <a:solidFill>
                  <a:schemeClr val="accent1"/>
                </a:solidFill>
              </a:rPr>
              <a:t>aka.ms/mobile-</a:t>
            </a:r>
            <a:r>
              <a:rPr lang="en-US" sz="1800" dirty="0" err="1">
                <a:solidFill>
                  <a:schemeClr val="accent1"/>
                </a:solidFill>
              </a:rPr>
              <a:t>blazor</a:t>
            </a:r>
            <a:r>
              <a:rPr lang="en-US" sz="1800" dirty="0">
                <a:solidFill>
                  <a:schemeClr val="accent1"/>
                </a:solidFill>
              </a:rPr>
              <a:t>-bindings</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B16B77F4-4C8F-4E2E-B2A3-2F8E21C78778}"/>
              </a:ext>
            </a:extLst>
          </p:cNvPr>
          <p:cNvGrpSpPr/>
          <p:nvPr/>
        </p:nvGrpSpPr>
        <p:grpSpPr>
          <a:xfrm>
            <a:off x="7487090" y="2047892"/>
            <a:ext cx="3276000" cy="4815281"/>
            <a:chOff x="7487090" y="2047892"/>
            <a:chExt cx="3276000" cy="4815281"/>
          </a:xfrm>
        </p:grpSpPr>
        <p:pic>
          <p:nvPicPr>
            <p:cNvPr id="9" name="Picture 8" descr="A screen shot of a computer&#10;&#10;Description automatically generated">
              <a:extLst>
                <a:ext uri="{FF2B5EF4-FFF2-40B4-BE49-F238E27FC236}">
                  <a16:creationId xmlns:a16="http://schemas.microsoft.com/office/drawing/2014/main" id="{C1AC9EDE-120E-4D7B-8B02-F6543603C078}"/>
                </a:ext>
              </a:extLst>
            </p:cNvPr>
            <p:cNvPicPr>
              <a:picLocks noChangeAspect="1"/>
            </p:cNvPicPr>
            <p:nvPr/>
          </p:nvPicPr>
          <p:blipFill rotWithShape="1">
            <a:blip r:embed="rId3">
              <a:extLst>
                <a:ext uri="{28A0092B-C50C-407E-A947-70E740481C1C}">
                  <a14:useLocalDpi xmlns:a14="http://schemas.microsoft.com/office/drawing/2010/main" val="0"/>
                </a:ext>
              </a:extLst>
            </a:blip>
            <a:srcRect b="29786"/>
            <a:stretch/>
          </p:blipFill>
          <p:spPr>
            <a:xfrm>
              <a:off x="7487090" y="2047892"/>
              <a:ext cx="3276000" cy="4815281"/>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26698529-ED7E-444C-A7B7-0D820D554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8332" y="3240598"/>
              <a:ext cx="2144632" cy="2144632"/>
            </a:xfrm>
            <a:prstGeom prst="rect">
              <a:avLst/>
            </a:prstGeom>
          </p:spPr>
        </p:pic>
      </p:grpSp>
    </p:spTree>
    <p:extLst>
      <p:ext uri="{BB962C8B-B14F-4D97-AF65-F5344CB8AC3E}">
        <p14:creationId xmlns:p14="http://schemas.microsoft.com/office/powerpoint/2010/main" val="2642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3.7037E-6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3" grpId="0"/>
      <p:bldP spid="13" grpId="1"/>
      <p:bldP spid="14" grpId="0"/>
      <p:bldP spid="14" grpId="1"/>
      <p:bldP spid="10" grpId="0"/>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C07E-6627-480B-BD0E-0644B0812A7D}"/>
              </a:ext>
            </a:extLst>
          </p:cNvPr>
          <p:cNvSpPr>
            <a:spLocks noGrp="1"/>
          </p:cNvSpPr>
          <p:nvPr>
            <p:ph type="title"/>
          </p:nvPr>
        </p:nvSpPr>
        <p:spPr/>
        <p:txBody>
          <a:bodyPr/>
          <a:lstStyle/>
          <a:p>
            <a:r>
              <a:rPr lang="en-US" dirty="0"/>
              <a:t>Demo: Blazor for native apps</a:t>
            </a:r>
          </a:p>
        </p:txBody>
      </p:sp>
    </p:spTree>
    <p:extLst>
      <p:ext uri="{BB962C8B-B14F-4D97-AF65-F5344CB8AC3E}">
        <p14:creationId xmlns:p14="http://schemas.microsoft.com/office/powerpoint/2010/main" val="264226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a:extLst>
              <a:ext uri="{FF2B5EF4-FFF2-40B4-BE49-F238E27FC236}">
                <a16:creationId xmlns:a16="http://schemas.microsoft.com/office/drawing/2014/main" id="{7B5332FB-6902-4F28-97DD-A882B12677E7}"/>
              </a:ext>
            </a:extLst>
          </p:cNvPr>
          <p:cNvSpPr>
            <a:spLocks noGrp="1"/>
          </p:cNvSpPr>
          <p:nvPr>
            <p:ph type="body" sz="quarter" idx="10"/>
          </p:nvPr>
        </p:nvSpPr>
        <p:spPr>
          <a:xfrm>
            <a:off x="588263" y="1371600"/>
            <a:ext cx="7118918" cy="4604337"/>
          </a:xfrm>
        </p:spPr>
        <p:txBody>
          <a:bodyPr/>
          <a:lstStyle/>
          <a:p>
            <a:r>
              <a:rPr lang="en-US" sz="3200" dirty="0"/>
              <a:t>Run Blazor components in a web view inside a .NET MAUI app</a:t>
            </a:r>
          </a:p>
          <a:p>
            <a:r>
              <a:rPr lang="en-US" sz="3200" dirty="0"/>
              <a:t>Use Blazor to define native UI</a:t>
            </a:r>
          </a:p>
          <a:p>
            <a:r>
              <a:rPr lang="en-US" sz="3200" dirty="0"/>
              <a:t>Mix &amp; match Web &amp; native UI</a:t>
            </a:r>
          </a:p>
          <a:p>
            <a:r>
              <a:rPr lang="en-US" sz="3200" dirty="0"/>
              <a:t>Call native APIs via </a:t>
            </a:r>
            <a:r>
              <a:rPr lang="en-US" sz="3200" dirty="0" err="1"/>
              <a:t>System.Devices</a:t>
            </a:r>
            <a:endParaRPr lang="en-US" sz="3200" dirty="0"/>
          </a:p>
          <a:p>
            <a:r>
              <a:rPr lang="en-US" sz="3200" dirty="0"/>
              <a:t>Small &amp; lightweight</a:t>
            </a:r>
          </a:p>
          <a:p>
            <a:pPr marL="0" indent="0">
              <a:buNone/>
            </a:pPr>
            <a:endParaRPr lang="en-US" sz="3200" dirty="0"/>
          </a:p>
          <a:p>
            <a:pPr marL="0" indent="0">
              <a:buNone/>
            </a:pPr>
            <a:r>
              <a:rPr lang="en-US" sz="3600" b="1" dirty="0"/>
              <a:t>Under investigation for .NET 6</a:t>
            </a:r>
          </a:p>
        </p:txBody>
      </p:sp>
      <p:sp>
        <p:nvSpPr>
          <p:cNvPr id="2" name="Title 1">
            <a:extLst>
              <a:ext uri="{FF2B5EF4-FFF2-40B4-BE49-F238E27FC236}">
                <a16:creationId xmlns:a16="http://schemas.microsoft.com/office/drawing/2014/main" id="{33769FE3-94E6-4012-B5A6-7BE524DF5248}"/>
              </a:ext>
            </a:extLst>
          </p:cNvPr>
          <p:cNvSpPr>
            <a:spLocks noGrp="1"/>
          </p:cNvSpPr>
          <p:nvPr>
            <p:ph type="title"/>
          </p:nvPr>
        </p:nvSpPr>
        <p:spPr/>
        <p:txBody>
          <a:bodyPr/>
          <a:lstStyle/>
          <a:p>
            <a:r>
              <a:rPr lang="en-US" dirty="0"/>
              <a:t>Blazor        .NET MAUI	</a:t>
            </a:r>
          </a:p>
        </p:txBody>
      </p:sp>
      <p:pic>
        <p:nvPicPr>
          <p:cNvPr id="22" name="Graphic 21" descr="Heart">
            <a:extLst>
              <a:ext uri="{FF2B5EF4-FFF2-40B4-BE49-F238E27FC236}">
                <a16:creationId xmlns:a16="http://schemas.microsoft.com/office/drawing/2014/main" id="{D5B81D25-1532-4C7C-9964-91FCD63272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7290" y="203660"/>
            <a:ext cx="914400" cy="914400"/>
          </a:xfrm>
          <a:prstGeom prst="rect">
            <a:avLst/>
          </a:prstGeom>
        </p:spPr>
      </p:pic>
      <p:pic>
        <p:nvPicPr>
          <p:cNvPr id="3" name="Graphic 2">
            <a:extLst>
              <a:ext uri="{FF2B5EF4-FFF2-40B4-BE49-F238E27FC236}">
                <a16:creationId xmlns:a16="http://schemas.microsoft.com/office/drawing/2014/main" id="{FBC46C35-9E03-4CAD-BA51-E4B520FBC7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flipH="1">
            <a:off x="7961129" y="2139463"/>
            <a:ext cx="3568040" cy="3581254"/>
          </a:xfrm>
          <a:prstGeom prst="rect">
            <a:avLst/>
          </a:prstGeom>
        </p:spPr>
      </p:pic>
      <p:pic>
        <p:nvPicPr>
          <p:cNvPr id="23" name="Graphic 22">
            <a:extLst>
              <a:ext uri="{FF2B5EF4-FFF2-40B4-BE49-F238E27FC236}">
                <a16:creationId xmlns:a16="http://schemas.microsoft.com/office/drawing/2014/main" id="{B8D4166D-26D2-4A7D-A497-06584B23AB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58391" y="1974537"/>
            <a:ext cx="1138137" cy="11381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0102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25F4-72F2-4D7A-816D-7DDC9CADD544}"/>
              </a:ext>
            </a:extLst>
          </p:cNvPr>
          <p:cNvSpPr>
            <a:spLocks noGrp="1"/>
          </p:cNvSpPr>
          <p:nvPr>
            <p:ph type="title"/>
          </p:nvPr>
        </p:nvSpPr>
        <p:spPr>
          <a:xfrm>
            <a:off x="588263" y="-625640"/>
            <a:ext cx="11018520" cy="553998"/>
          </a:xfrm>
        </p:spPr>
        <p:txBody>
          <a:bodyPr/>
          <a:lstStyle/>
          <a:p>
            <a:r>
              <a:rPr lang="en-US" dirty="0"/>
              <a:t>   Title</a:t>
            </a:r>
          </a:p>
        </p:txBody>
      </p:sp>
      <p:sp>
        <p:nvSpPr>
          <p:cNvPr id="494" name="Freeform: Shape 493">
            <a:extLst>
              <a:ext uri="{FF2B5EF4-FFF2-40B4-BE49-F238E27FC236}">
                <a16:creationId xmlns:a16="http://schemas.microsoft.com/office/drawing/2014/main" id="{9296C3AA-370D-4A19-9F23-E7BC9EC12A0E}"/>
              </a:ext>
              <a:ext uri="{C183D7F6-B498-43B3-948B-1728B52AA6E4}">
                <adec:decorative xmlns:adec="http://schemas.microsoft.com/office/drawing/2017/decorative" val="1"/>
              </a:ext>
            </a:extLst>
          </p:cNvPr>
          <p:cNvSpPr/>
          <p:nvPr/>
        </p:nvSpPr>
        <p:spPr>
          <a:xfrm>
            <a:off x="857160" y="616114"/>
            <a:ext cx="12822084" cy="9032868"/>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Lst>
            <a:ahLst/>
            <a:cxnLst>
              <a:cxn ang="0">
                <a:pos x="connsiteX0" y="connsiteY0"/>
              </a:cxn>
              <a:cxn ang="0">
                <a:pos x="connsiteX1" y="connsiteY1"/>
              </a:cxn>
              <a:cxn ang="0">
                <a:pos x="connsiteX2" y="connsiteY2"/>
              </a:cxn>
              <a:cxn ang="0">
                <a:pos x="connsiteX3" y="connsiteY3"/>
              </a:cxn>
            </a:cxnLst>
            <a:rect l="l" t="t" r="r" b="b"/>
            <a:pathLst>
              <a:path w="10055196" h="7083655">
                <a:moveTo>
                  <a:pt x="0" y="4436545"/>
                </a:moveTo>
                <a:lnTo>
                  <a:pt x="1748659" y="7067163"/>
                </a:lnTo>
                <a:lnTo>
                  <a:pt x="10055196" y="7083655"/>
                </a:lnTo>
                <a:lnTo>
                  <a:pt x="4921166" y="0"/>
                </a:lnTo>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9B4F7610-088A-4668-9113-278A1E6D9979}"/>
              </a:ext>
              <a:ext uri="{C183D7F6-B498-43B3-948B-1728B52AA6E4}">
                <adec:decorative xmlns:adec="http://schemas.microsoft.com/office/drawing/2017/decorative" val="1"/>
              </a:ext>
            </a:extLst>
          </p:cNvPr>
          <p:cNvSpPr/>
          <p:nvPr/>
        </p:nvSpPr>
        <p:spPr>
          <a:xfrm>
            <a:off x="8128049" y="643187"/>
            <a:ext cx="9376024" cy="9073251"/>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953773 w 8306537"/>
              <a:gd name="connsiteY0" fmla="*/ 4425843 h 7083655"/>
              <a:gd name="connsiteX1" fmla="*/ 0 w 8306537"/>
              <a:gd name="connsiteY1" fmla="*/ 7067163 h 7083655"/>
              <a:gd name="connsiteX2" fmla="*/ 8306537 w 8306537"/>
              <a:gd name="connsiteY2" fmla="*/ 7083655 h 7083655"/>
              <a:gd name="connsiteX3" fmla="*/ 3172507 w 8306537"/>
              <a:gd name="connsiteY3" fmla="*/ 0 h 7083655"/>
              <a:gd name="connsiteX0" fmla="*/ 0 w 7352764"/>
              <a:gd name="connsiteY0" fmla="*/ 4425843 h 7115324"/>
              <a:gd name="connsiteX1" fmla="*/ 1941307 w 7352764"/>
              <a:gd name="connsiteY1" fmla="*/ 7115324 h 7115324"/>
              <a:gd name="connsiteX2" fmla="*/ 7352764 w 7352764"/>
              <a:gd name="connsiteY2" fmla="*/ 7083655 h 7115324"/>
              <a:gd name="connsiteX3" fmla="*/ 2218734 w 7352764"/>
              <a:gd name="connsiteY3" fmla="*/ 0 h 7115324"/>
            </a:gdLst>
            <a:ahLst/>
            <a:cxnLst>
              <a:cxn ang="0">
                <a:pos x="connsiteX0" y="connsiteY0"/>
              </a:cxn>
              <a:cxn ang="0">
                <a:pos x="connsiteX1" y="connsiteY1"/>
              </a:cxn>
              <a:cxn ang="0">
                <a:pos x="connsiteX2" y="connsiteY2"/>
              </a:cxn>
              <a:cxn ang="0">
                <a:pos x="connsiteX3" y="connsiteY3"/>
              </a:cxn>
            </a:cxnLst>
            <a:rect l="l" t="t" r="r" b="b"/>
            <a:pathLst>
              <a:path w="7352764" h="7115324">
                <a:moveTo>
                  <a:pt x="0" y="4425843"/>
                </a:moveTo>
                <a:lnTo>
                  <a:pt x="1941307" y="7115324"/>
                </a:lnTo>
                <a:lnTo>
                  <a:pt x="7352764" y="7083655"/>
                </a:lnTo>
                <a:lnTo>
                  <a:pt x="2218734" y="0"/>
                </a:lnTo>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Rounded Corners 264">
            <a:extLst>
              <a:ext uri="{FF2B5EF4-FFF2-40B4-BE49-F238E27FC236}">
                <a16:creationId xmlns:a16="http://schemas.microsoft.com/office/drawing/2014/main" id="{3EEE5B8B-093A-49F5-90C4-ED057825C365}"/>
              </a:ext>
              <a:ext uri="{C183D7F6-B498-43B3-948B-1728B52AA6E4}">
                <adec:decorative xmlns:adec="http://schemas.microsoft.com/office/drawing/2017/decorative" val="1"/>
              </a:ext>
            </a:extLst>
          </p:cNvPr>
          <p:cNvSpPr/>
          <p:nvPr/>
        </p:nvSpPr>
        <p:spPr bwMode="auto">
          <a:xfrm>
            <a:off x="8133748" y="662401"/>
            <a:ext cx="2841553" cy="5626012"/>
          </a:xfrm>
          <a:prstGeom prst="roundRect">
            <a:avLst>
              <a:gd name="adj" fmla="val 8464"/>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94A7CEC0-A69F-4848-A434-1C27BC3045A7}"/>
              </a:ext>
              <a:ext uri="{C183D7F6-B498-43B3-948B-1728B52AA6E4}">
                <adec:decorative xmlns:adec="http://schemas.microsoft.com/office/drawing/2017/decorative" val="1"/>
              </a:ext>
            </a:extLst>
          </p:cNvPr>
          <p:cNvSpPr/>
          <p:nvPr/>
        </p:nvSpPr>
        <p:spPr bwMode="auto">
          <a:xfrm>
            <a:off x="8133748" y="663445"/>
            <a:ext cx="2841553" cy="881475"/>
          </a:xfrm>
          <a:prstGeom prst="rect">
            <a:avLst/>
          </a:prstGeom>
          <a:solidFill>
            <a:schemeClr val="tx1">
              <a:lumMod val="75000"/>
            </a:schemeClr>
          </a:solidFill>
          <a:ln>
            <a:noFill/>
            <a:headEnd type="none" w="med" len="med"/>
            <a:tailEnd type="none" w="med" len="med"/>
          </a:ln>
          <a:effectLst>
            <a:outerShdw blurRad="127000" dist="38100" dir="5400000" algn="l" rotWithShape="0">
              <a:prstClr val="black">
                <a:alpha val="5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C00C6082-DD1F-4094-8D2A-AB7B3E907CA0}"/>
              </a:ext>
              <a:ext uri="{C183D7F6-B498-43B3-948B-1728B52AA6E4}">
                <adec:decorative xmlns:adec="http://schemas.microsoft.com/office/drawing/2017/decorative" val="1"/>
              </a:ext>
            </a:extLst>
          </p:cNvPr>
          <p:cNvSpPr/>
          <p:nvPr/>
        </p:nvSpPr>
        <p:spPr>
          <a:xfrm>
            <a:off x="860152" y="585788"/>
            <a:ext cx="6257751" cy="568325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E1930BA1-3A6D-4611-B58D-C6DD524E14BD}"/>
              </a:ext>
              <a:ext uri="{C183D7F6-B498-43B3-948B-1728B52AA6E4}">
                <adec:decorative xmlns:adec="http://schemas.microsoft.com/office/drawing/2017/decorative" val="1"/>
              </a:ext>
            </a:extLst>
          </p:cNvPr>
          <p:cNvSpPr/>
          <p:nvPr/>
        </p:nvSpPr>
        <p:spPr bwMode="auto">
          <a:xfrm>
            <a:off x="2532049" y="3579742"/>
            <a:ext cx="4594823" cy="225629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D35C0AFD-A052-48F0-86A1-15EE35EEE6D9}"/>
              </a:ext>
              <a:ext uri="{C183D7F6-B498-43B3-948B-1728B52AA6E4}">
                <adec:decorative xmlns:adec="http://schemas.microsoft.com/office/drawing/2017/decorative" val="1"/>
              </a:ext>
            </a:extLst>
          </p:cNvPr>
          <p:cNvSpPr/>
          <p:nvPr/>
        </p:nvSpPr>
        <p:spPr bwMode="auto">
          <a:xfrm>
            <a:off x="2517092" y="1606534"/>
            <a:ext cx="4600812" cy="293224"/>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10D7D5AB-8822-4EC5-86FD-4EF9DECF2B14}"/>
              </a:ext>
              <a:ext uri="{C183D7F6-B498-43B3-948B-1728B52AA6E4}">
                <adec:decorative xmlns:adec="http://schemas.microsoft.com/office/drawing/2017/decorative" val="1"/>
              </a:ext>
            </a:extLst>
          </p:cNvPr>
          <p:cNvCxnSpPr>
            <a:cxnSpLocks/>
          </p:cNvCxnSpPr>
          <p:nvPr/>
        </p:nvCxnSpPr>
        <p:spPr>
          <a:xfrm>
            <a:off x="2893604" y="1751865"/>
            <a:ext cx="896648"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78B27A4-6A1D-432C-90A9-28E8E7D5760D}"/>
              </a:ext>
              <a:ext uri="{C183D7F6-B498-43B3-948B-1728B52AA6E4}">
                <adec:decorative xmlns:adec="http://schemas.microsoft.com/office/drawing/2017/decorative" val="1"/>
              </a:ext>
            </a:extLst>
          </p:cNvPr>
          <p:cNvCxnSpPr>
            <a:cxnSpLocks/>
          </p:cNvCxnSpPr>
          <p:nvPr/>
        </p:nvCxnSpPr>
        <p:spPr>
          <a:xfrm>
            <a:off x="3920850" y="1756522"/>
            <a:ext cx="896648"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D40F0E96-BE8B-46D2-9621-E95AF2093EC6}"/>
              </a:ext>
              <a:ext uri="{C183D7F6-B498-43B3-948B-1728B52AA6E4}">
                <adec:decorative xmlns:adec="http://schemas.microsoft.com/office/drawing/2017/decorative" val="1"/>
              </a:ext>
            </a:extLst>
          </p:cNvPr>
          <p:cNvSpPr/>
          <p:nvPr/>
        </p:nvSpPr>
        <p:spPr bwMode="auto">
          <a:xfrm>
            <a:off x="2893604" y="2022749"/>
            <a:ext cx="675313" cy="675313"/>
          </a:xfrm>
          <a:prstGeom prst="roundRect">
            <a:avLst>
              <a:gd name="adj" fmla="val 23219"/>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D614B88C-716B-4687-A762-7D3F6B03B542}"/>
              </a:ext>
              <a:ext uri="{C183D7F6-B498-43B3-948B-1728B52AA6E4}">
                <adec:decorative xmlns:adec="http://schemas.microsoft.com/office/drawing/2017/decorative" val="1"/>
              </a:ext>
            </a:extLst>
          </p:cNvPr>
          <p:cNvCxnSpPr>
            <a:cxnSpLocks/>
          </p:cNvCxnSpPr>
          <p:nvPr/>
        </p:nvCxnSpPr>
        <p:spPr>
          <a:xfrm>
            <a:off x="3790252" y="2267685"/>
            <a:ext cx="1185337" cy="0"/>
          </a:xfrm>
          <a:prstGeom prst="line">
            <a:avLst/>
          </a:prstGeom>
          <a:ln w="1905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E7CF68-CF82-4068-811D-43D46E07DFC0}"/>
              </a:ext>
              <a:ext uri="{C183D7F6-B498-43B3-948B-1728B52AA6E4}">
                <adec:decorative xmlns:adec="http://schemas.microsoft.com/office/drawing/2017/decorative" val="1"/>
              </a:ext>
            </a:extLst>
          </p:cNvPr>
          <p:cNvCxnSpPr>
            <a:cxnSpLocks/>
          </p:cNvCxnSpPr>
          <p:nvPr/>
        </p:nvCxnSpPr>
        <p:spPr>
          <a:xfrm>
            <a:off x="3790252" y="2499590"/>
            <a:ext cx="1486350"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5D65E6-695E-4947-8BE6-83CAFAAD674A}"/>
              </a:ext>
              <a:ext uri="{C183D7F6-B498-43B3-948B-1728B52AA6E4}">
                <adec:decorative xmlns:adec="http://schemas.microsoft.com/office/drawing/2017/decorative" val="1"/>
              </a:ext>
            </a:extLst>
          </p:cNvPr>
          <p:cNvSpPr/>
          <p:nvPr/>
        </p:nvSpPr>
        <p:spPr bwMode="auto">
          <a:xfrm>
            <a:off x="2532049" y="3556273"/>
            <a:ext cx="4585854" cy="239488"/>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57B6AD82-707C-40C0-BF86-61CCD18355B1}"/>
              </a:ext>
              <a:ext uri="{C183D7F6-B498-43B3-948B-1728B52AA6E4}">
                <adec:decorative xmlns:adec="http://schemas.microsoft.com/office/drawing/2017/decorative" val="1"/>
              </a:ext>
            </a:extLst>
          </p:cNvPr>
          <p:cNvSpPr/>
          <p:nvPr/>
        </p:nvSpPr>
        <p:spPr bwMode="auto">
          <a:xfrm>
            <a:off x="6993074" y="3807345"/>
            <a:ext cx="113220" cy="2002683"/>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5F684133-A014-42D2-9AF8-D95C0DD55748}"/>
              </a:ext>
              <a:ext uri="{C183D7F6-B498-43B3-948B-1728B52AA6E4}">
                <adec:decorative xmlns:adec="http://schemas.microsoft.com/office/drawing/2017/decorative" val="1"/>
              </a:ext>
            </a:extLst>
          </p:cNvPr>
          <p:cNvSpPr/>
          <p:nvPr/>
        </p:nvSpPr>
        <p:spPr bwMode="auto">
          <a:xfrm>
            <a:off x="7030721" y="3833956"/>
            <a:ext cx="45719" cy="1217015"/>
          </a:xfrm>
          <a:prstGeom prst="roundRect">
            <a:avLst>
              <a:gd name="adj" fmla="val 4961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9844022A-CCD4-4AA1-BA8A-AE79E62AC482}"/>
              </a:ext>
              <a:ext uri="{C183D7F6-B498-43B3-948B-1728B52AA6E4}">
                <adec:decorative xmlns:adec="http://schemas.microsoft.com/office/drawing/2017/decorative" val="1"/>
              </a:ext>
            </a:extLst>
          </p:cNvPr>
          <p:cNvCxnSpPr>
            <a:cxnSpLocks/>
          </p:cNvCxnSpPr>
          <p:nvPr/>
        </p:nvCxnSpPr>
        <p:spPr>
          <a:xfrm>
            <a:off x="3260581" y="3669710"/>
            <a:ext cx="74162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BFBC68-D08A-442B-B57A-B2D2FC2E78F7}"/>
              </a:ext>
              <a:ext uri="{C183D7F6-B498-43B3-948B-1728B52AA6E4}">
                <adec:decorative xmlns:adec="http://schemas.microsoft.com/office/drawing/2017/decorative" val="1"/>
              </a:ext>
            </a:extLst>
          </p:cNvPr>
          <p:cNvCxnSpPr>
            <a:cxnSpLocks/>
          </p:cNvCxnSpPr>
          <p:nvPr/>
        </p:nvCxnSpPr>
        <p:spPr>
          <a:xfrm>
            <a:off x="4416881" y="3669710"/>
            <a:ext cx="111741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D69B8F2-528A-4AB2-B7DB-5C7696E05870}"/>
              </a:ext>
              <a:ext uri="{C183D7F6-B498-43B3-948B-1728B52AA6E4}">
                <adec:decorative xmlns:adec="http://schemas.microsoft.com/office/drawing/2017/decorative" val="1"/>
              </a:ext>
            </a:extLst>
          </p:cNvPr>
          <p:cNvCxnSpPr>
            <a:cxnSpLocks/>
          </p:cNvCxnSpPr>
          <p:nvPr/>
        </p:nvCxnSpPr>
        <p:spPr>
          <a:xfrm>
            <a:off x="2717539" y="3669710"/>
            <a:ext cx="325849"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0EB16D8F-820F-4863-BD31-9574851A64F4}"/>
              </a:ext>
              <a:ext uri="{C183D7F6-B498-43B3-948B-1728B52AA6E4}">
                <adec:decorative xmlns:adec="http://schemas.microsoft.com/office/drawing/2017/decorative" val="1"/>
              </a:ext>
            </a:extLst>
          </p:cNvPr>
          <p:cNvGrpSpPr/>
          <p:nvPr/>
        </p:nvGrpSpPr>
        <p:grpSpPr>
          <a:xfrm>
            <a:off x="2744006" y="3902664"/>
            <a:ext cx="4133773" cy="239488"/>
            <a:chOff x="2476227" y="3902664"/>
            <a:chExt cx="4133773" cy="239488"/>
          </a:xfrm>
        </p:grpSpPr>
        <p:grpSp>
          <p:nvGrpSpPr>
            <p:cNvPr id="96" name="Group 95">
              <a:extLst>
                <a:ext uri="{FF2B5EF4-FFF2-40B4-BE49-F238E27FC236}">
                  <a16:creationId xmlns:a16="http://schemas.microsoft.com/office/drawing/2014/main" id="{A9F38163-AD09-4990-BE5D-68994F75133C}"/>
                </a:ext>
              </a:extLst>
            </p:cNvPr>
            <p:cNvGrpSpPr/>
            <p:nvPr/>
          </p:nvGrpSpPr>
          <p:grpSpPr>
            <a:xfrm>
              <a:off x="2476227" y="3902664"/>
              <a:ext cx="251191" cy="239488"/>
              <a:chOff x="2481907" y="4016260"/>
              <a:chExt cx="251191" cy="239488"/>
            </a:xfrm>
          </p:grpSpPr>
          <p:sp>
            <p:nvSpPr>
              <p:cNvPr id="89" name="Rectangle 88">
                <a:extLst>
                  <a:ext uri="{FF2B5EF4-FFF2-40B4-BE49-F238E27FC236}">
                    <a16:creationId xmlns:a16="http://schemas.microsoft.com/office/drawing/2014/main" id="{3114C1BA-13EA-4D1C-AF70-D1F600A58726}"/>
                  </a:ext>
                </a:extLst>
              </p:cNvPr>
              <p:cNvSpPr/>
              <p:nvPr/>
            </p:nvSpPr>
            <p:spPr bwMode="auto">
              <a:xfrm>
                <a:off x="2481907" y="4016260"/>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nvGrpSpPr>
              <p:cNvPr id="94" name="Group 93">
                <a:extLst>
                  <a:ext uri="{FF2B5EF4-FFF2-40B4-BE49-F238E27FC236}">
                    <a16:creationId xmlns:a16="http://schemas.microsoft.com/office/drawing/2014/main" id="{B515AC78-F04D-441C-B472-9FC1BDD70280}"/>
                  </a:ext>
                </a:extLst>
              </p:cNvPr>
              <p:cNvGrpSpPr/>
              <p:nvPr/>
            </p:nvGrpSpPr>
            <p:grpSpPr>
              <a:xfrm>
                <a:off x="2539964" y="4070340"/>
                <a:ext cx="139577" cy="114183"/>
                <a:chOff x="2958300" y="4130042"/>
                <a:chExt cx="139577" cy="114183"/>
              </a:xfrm>
            </p:grpSpPr>
            <p:cxnSp>
              <p:nvCxnSpPr>
                <p:cNvPr id="91" name="Straight Connector 90">
                  <a:extLst>
                    <a:ext uri="{FF2B5EF4-FFF2-40B4-BE49-F238E27FC236}">
                      <a16:creationId xmlns:a16="http://schemas.microsoft.com/office/drawing/2014/main" id="{28155CD5-29BB-42AC-B642-22DE71C23959}"/>
                    </a:ext>
                  </a:extLst>
                </p:cNvPr>
                <p:cNvCxnSpPr/>
                <p:nvPr/>
              </p:nvCxnSpPr>
              <p:spPr>
                <a:xfrm>
                  <a:off x="2958300" y="4184523"/>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CBD7F0-5841-4BB0-A551-23D6701793CD}"/>
                    </a:ext>
                  </a:extLst>
                </p:cNvPr>
                <p:cNvCxnSpPr>
                  <a:cxnSpLocks/>
                </p:cNvCxnSpPr>
                <p:nvPr/>
              </p:nvCxnSpPr>
              <p:spPr>
                <a:xfrm flipV="1">
                  <a:off x="2998575"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97" name="Straight Connector 96">
              <a:extLst>
                <a:ext uri="{FF2B5EF4-FFF2-40B4-BE49-F238E27FC236}">
                  <a16:creationId xmlns:a16="http://schemas.microsoft.com/office/drawing/2014/main" id="{768F3EDD-9B65-4E08-A1CC-7BEE7CEFC613}"/>
                </a:ext>
              </a:extLst>
            </p:cNvPr>
            <p:cNvCxnSpPr>
              <a:cxnSpLocks/>
            </p:cNvCxnSpPr>
            <p:nvPr/>
          </p:nvCxnSpPr>
          <p:spPr>
            <a:xfrm>
              <a:off x="2974445" y="4009242"/>
              <a:ext cx="59228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CD8329B-6F20-4EF5-82FA-BDA132959D26}"/>
                </a:ext>
              </a:extLst>
            </p:cNvPr>
            <p:cNvCxnSpPr>
              <a:cxnSpLocks/>
            </p:cNvCxnSpPr>
            <p:nvPr/>
          </p:nvCxnSpPr>
          <p:spPr>
            <a:xfrm>
              <a:off x="4143921" y="4009242"/>
              <a:ext cx="422245"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01" name="Group 100">
              <a:extLst>
                <a:ext uri="{FF2B5EF4-FFF2-40B4-BE49-F238E27FC236}">
                  <a16:creationId xmlns:a16="http://schemas.microsoft.com/office/drawing/2014/main" id="{BA835EC9-DC7A-4EC8-9730-FD0169A633C3}"/>
                </a:ext>
              </a:extLst>
            </p:cNvPr>
            <p:cNvGrpSpPr/>
            <p:nvPr/>
          </p:nvGrpSpPr>
          <p:grpSpPr>
            <a:xfrm>
              <a:off x="5379685" y="3910017"/>
              <a:ext cx="485353" cy="198450"/>
              <a:chOff x="6008967" y="1606515"/>
              <a:chExt cx="739133" cy="269715"/>
            </a:xfrm>
          </p:grpSpPr>
          <p:sp>
            <p:nvSpPr>
              <p:cNvPr id="102" name="Rectangle: Rounded Corners 101">
                <a:extLst>
                  <a:ext uri="{FF2B5EF4-FFF2-40B4-BE49-F238E27FC236}">
                    <a16:creationId xmlns:a16="http://schemas.microsoft.com/office/drawing/2014/main" id="{3C173E71-BF96-4B05-A1BA-D7D0BAF1AEE7}"/>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41437E9C-92F7-4928-8DE4-15BB8AC112B4}"/>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9A1F32F7-E206-47E0-9832-BB60EAD2170B}"/>
                </a:ext>
              </a:extLst>
            </p:cNvPr>
            <p:cNvGrpSpPr/>
            <p:nvPr/>
          </p:nvGrpSpPr>
          <p:grpSpPr>
            <a:xfrm>
              <a:off x="5923278" y="3910017"/>
              <a:ext cx="485353" cy="198450"/>
              <a:chOff x="6008967" y="1606515"/>
              <a:chExt cx="739133" cy="269715"/>
            </a:xfrm>
          </p:grpSpPr>
          <p:sp>
            <p:nvSpPr>
              <p:cNvPr id="110" name="Rectangle: Rounded Corners 109">
                <a:extLst>
                  <a:ext uri="{FF2B5EF4-FFF2-40B4-BE49-F238E27FC236}">
                    <a16:creationId xmlns:a16="http://schemas.microsoft.com/office/drawing/2014/main" id="{7A227794-83D5-4561-8867-FDFC912E3843}"/>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7950F159-30A5-4795-A1D8-4D083D31C2DC}"/>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160E5D33-4FCC-4A57-A981-8F6BCD9CAA11}"/>
                </a:ext>
              </a:extLst>
            </p:cNvPr>
            <p:cNvGrpSpPr/>
            <p:nvPr/>
          </p:nvGrpSpPr>
          <p:grpSpPr>
            <a:xfrm>
              <a:off x="6495966" y="3956744"/>
              <a:ext cx="114034" cy="94516"/>
              <a:chOff x="5434258" y="4313770"/>
              <a:chExt cx="114034" cy="94516"/>
            </a:xfrm>
          </p:grpSpPr>
          <p:cxnSp>
            <p:nvCxnSpPr>
              <p:cNvPr id="112" name="Straight Connector 111">
                <a:extLst>
                  <a:ext uri="{FF2B5EF4-FFF2-40B4-BE49-F238E27FC236}">
                    <a16:creationId xmlns:a16="http://schemas.microsoft.com/office/drawing/2014/main" id="{C8FA092C-F401-41D7-9D93-808ACBCA4B90}"/>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869F8F6-4D18-4010-8F9F-2A8467635A64}"/>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17" name="Group 116">
            <a:extLst>
              <a:ext uri="{FF2B5EF4-FFF2-40B4-BE49-F238E27FC236}">
                <a16:creationId xmlns:a16="http://schemas.microsoft.com/office/drawing/2014/main" id="{9E1ABB7B-B55F-4CAD-BAFB-AF247198FB1E}"/>
              </a:ext>
              <a:ext uri="{C183D7F6-B498-43B3-948B-1728B52AA6E4}">
                <adec:decorative xmlns:adec="http://schemas.microsoft.com/office/drawing/2017/decorative" val="1"/>
              </a:ext>
            </a:extLst>
          </p:cNvPr>
          <p:cNvGrpSpPr/>
          <p:nvPr/>
        </p:nvGrpSpPr>
        <p:grpSpPr>
          <a:xfrm>
            <a:off x="2744006" y="4203751"/>
            <a:ext cx="4133773" cy="239488"/>
            <a:chOff x="2476227" y="3902664"/>
            <a:chExt cx="4133773" cy="239488"/>
          </a:xfrm>
        </p:grpSpPr>
        <p:grpSp>
          <p:nvGrpSpPr>
            <p:cNvPr id="118" name="Group 117">
              <a:extLst>
                <a:ext uri="{FF2B5EF4-FFF2-40B4-BE49-F238E27FC236}">
                  <a16:creationId xmlns:a16="http://schemas.microsoft.com/office/drawing/2014/main" id="{46F08EA9-E086-4C1E-A5C7-244F8615D10B}"/>
                </a:ext>
              </a:extLst>
            </p:cNvPr>
            <p:cNvGrpSpPr/>
            <p:nvPr/>
          </p:nvGrpSpPr>
          <p:grpSpPr>
            <a:xfrm>
              <a:off x="2476227" y="3902664"/>
              <a:ext cx="251191" cy="239488"/>
              <a:chOff x="2481907" y="4016260"/>
              <a:chExt cx="251191" cy="239488"/>
            </a:xfrm>
          </p:grpSpPr>
          <p:sp>
            <p:nvSpPr>
              <p:cNvPr id="130" name="Rectangle 129">
                <a:extLst>
                  <a:ext uri="{FF2B5EF4-FFF2-40B4-BE49-F238E27FC236}">
                    <a16:creationId xmlns:a16="http://schemas.microsoft.com/office/drawing/2014/main" id="{A7D545F2-4116-41F9-AB53-875286EBDD95}"/>
                  </a:ext>
                </a:extLst>
              </p:cNvPr>
              <p:cNvSpPr/>
              <p:nvPr/>
            </p:nvSpPr>
            <p:spPr bwMode="auto">
              <a:xfrm>
                <a:off x="2481907" y="4016260"/>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nvGrpSpPr>
              <p:cNvPr id="131" name="Group 130">
                <a:extLst>
                  <a:ext uri="{FF2B5EF4-FFF2-40B4-BE49-F238E27FC236}">
                    <a16:creationId xmlns:a16="http://schemas.microsoft.com/office/drawing/2014/main" id="{9E21BDFA-1BA2-43DF-84C9-79E66776BEBF}"/>
                  </a:ext>
                </a:extLst>
              </p:cNvPr>
              <p:cNvGrpSpPr/>
              <p:nvPr/>
            </p:nvGrpSpPr>
            <p:grpSpPr>
              <a:xfrm>
                <a:off x="2539964" y="4070340"/>
                <a:ext cx="139577" cy="114183"/>
                <a:chOff x="2958300" y="4130042"/>
                <a:chExt cx="139577" cy="114183"/>
              </a:xfrm>
            </p:grpSpPr>
            <p:cxnSp>
              <p:nvCxnSpPr>
                <p:cNvPr id="132" name="Straight Connector 131">
                  <a:extLst>
                    <a:ext uri="{FF2B5EF4-FFF2-40B4-BE49-F238E27FC236}">
                      <a16:creationId xmlns:a16="http://schemas.microsoft.com/office/drawing/2014/main" id="{1C462611-90B5-4F8C-BE27-1F5F545DB29C}"/>
                    </a:ext>
                  </a:extLst>
                </p:cNvPr>
                <p:cNvCxnSpPr/>
                <p:nvPr/>
              </p:nvCxnSpPr>
              <p:spPr>
                <a:xfrm>
                  <a:off x="2958300" y="4184523"/>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D9683B-9272-4E4C-A00E-436FD66869B5}"/>
                    </a:ext>
                  </a:extLst>
                </p:cNvPr>
                <p:cNvCxnSpPr>
                  <a:cxnSpLocks/>
                </p:cNvCxnSpPr>
                <p:nvPr/>
              </p:nvCxnSpPr>
              <p:spPr>
                <a:xfrm flipV="1">
                  <a:off x="2998575"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19" name="Straight Connector 118">
              <a:extLst>
                <a:ext uri="{FF2B5EF4-FFF2-40B4-BE49-F238E27FC236}">
                  <a16:creationId xmlns:a16="http://schemas.microsoft.com/office/drawing/2014/main" id="{46987B37-46C7-4A57-9F54-09BFE4E8BCB7}"/>
                </a:ext>
              </a:extLst>
            </p:cNvPr>
            <p:cNvCxnSpPr>
              <a:cxnSpLocks/>
            </p:cNvCxnSpPr>
            <p:nvPr/>
          </p:nvCxnSpPr>
          <p:spPr>
            <a:xfrm>
              <a:off x="2974445" y="4009242"/>
              <a:ext cx="461156"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2A790FC-2BB1-4AEA-8180-94340B8E1772}"/>
                </a:ext>
              </a:extLst>
            </p:cNvPr>
            <p:cNvCxnSpPr>
              <a:cxnSpLocks/>
            </p:cNvCxnSpPr>
            <p:nvPr/>
          </p:nvCxnSpPr>
          <p:spPr>
            <a:xfrm>
              <a:off x="4143921" y="4009242"/>
              <a:ext cx="962377"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21" name="Group 120">
              <a:extLst>
                <a:ext uri="{FF2B5EF4-FFF2-40B4-BE49-F238E27FC236}">
                  <a16:creationId xmlns:a16="http://schemas.microsoft.com/office/drawing/2014/main" id="{14AC2302-04E6-47CA-B190-AB64872898EE}"/>
                </a:ext>
              </a:extLst>
            </p:cNvPr>
            <p:cNvGrpSpPr/>
            <p:nvPr/>
          </p:nvGrpSpPr>
          <p:grpSpPr>
            <a:xfrm>
              <a:off x="5379685" y="3910017"/>
              <a:ext cx="485353" cy="198450"/>
              <a:chOff x="6008967" y="1606515"/>
              <a:chExt cx="739133" cy="269715"/>
            </a:xfrm>
          </p:grpSpPr>
          <p:sp>
            <p:nvSpPr>
              <p:cNvPr id="128" name="Rectangle: Rounded Corners 127">
                <a:extLst>
                  <a:ext uri="{FF2B5EF4-FFF2-40B4-BE49-F238E27FC236}">
                    <a16:creationId xmlns:a16="http://schemas.microsoft.com/office/drawing/2014/main" id="{AE34B8FD-5B69-4DA2-9926-1F4380344D04}"/>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29" name="Straight Connector 128">
                <a:extLst>
                  <a:ext uri="{FF2B5EF4-FFF2-40B4-BE49-F238E27FC236}">
                    <a16:creationId xmlns:a16="http://schemas.microsoft.com/office/drawing/2014/main" id="{7EC7E688-1515-4E4E-BCC4-767031CDC40F}"/>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B993A421-30E8-4E56-BA39-F9FC507B0A64}"/>
                </a:ext>
              </a:extLst>
            </p:cNvPr>
            <p:cNvGrpSpPr/>
            <p:nvPr/>
          </p:nvGrpSpPr>
          <p:grpSpPr>
            <a:xfrm>
              <a:off x="5923278" y="3910017"/>
              <a:ext cx="485353" cy="198450"/>
              <a:chOff x="6008967" y="1606515"/>
              <a:chExt cx="739133" cy="269715"/>
            </a:xfrm>
          </p:grpSpPr>
          <p:sp>
            <p:nvSpPr>
              <p:cNvPr id="126" name="Rectangle: Rounded Corners 125">
                <a:extLst>
                  <a:ext uri="{FF2B5EF4-FFF2-40B4-BE49-F238E27FC236}">
                    <a16:creationId xmlns:a16="http://schemas.microsoft.com/office/drawing/2014/main" id="{102D52E4-D45E-4176-ACB9-DB54C31A1134}"/>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27" name="Straight Connector 126">
                <a:extLst>
                  <a:ext uri="{FF2B5EF4-FFF2-40B4-BE49-F238E27FC236}">
                    <a16:creationId xmlns:a16="http://schemas.microsoft.com/office/drawing/2014/main" id="{A5C6F59C-F276-44A2-8987-DD93DD70A95A}"/>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BFB1B8F-AC5E-4E37-8477-A65B438D14E2}"/>
                </a:ext>
              </a:extLst>
            </p:cNvPr>
            <p:cNvGrpSpPr/>
            <p:nvPr/>
          </p:nvGrpSpPr>
          <p:grpSpPr>
            <a:xfrm>
              <a:off x="6495966" y="3956744"/>
              <a:ext cx="114034" cy="94516"/>
              <a:chOff x="5434258" y="4313770"/>
              <a:chExt cx="114034" cy="94516"/>
            </a:xfrm>
          </p:grpSpPr>
          <p:cxnSp>
            <p:nvCxnSpPr>
              <p:cNvPr id="124" name="Straight Connector 123">
                <a:extLst>
                  <a:ext uri="{FF2B5EF4-FFF2-40B4-BE49-F238E27FC236}">
                    <a16:creationId xmlns:a16="http://schemas.microsoft.com/office/drawing/2014/main" id="{A86C78BD-5ECE-4CDE-9F72-3B55EBCD5152}"/>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2174E2-4249-4072-AC2A-AD5ADCBEE1B2}"/>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34" name="Group 133">
            <a:extLst>
              <a:ext uri="{FF2B5EF4-FFF2-40B4-BE49-F238E27FC236}">
                <a16:creationId xmlns:a16="http://schemas.microsoft.com/office/drawing/2014/main" id="{CE00508D-93AB-4E29-AB22-0513A0267747}"/>
              </a:ext>
              <a:ext uri="{C183D7F6-B498-43B3-948B-1728B52AA6E4}">
                <adec:decorative xmlns:adec="http://schemas.microsoft.com/office/drawing/2017/decorative" val="1"/>
              </a:ext>
            </a:extLst>
          </p:cNvPr>
          <p:cNvGrpSpPr/>
          <p:nvPr/>
        </p:nvGrpSpPr>
        <p:grpSpPr>
          <a:xfrm>
            <a:off x="2744006" y="4504838"/>
            <a:ext cx="4133773" cy="239488"/>
            <a:chOff x="2476227" y="3902664"/>
            <a:chExt cx="4133773" cy="239488"/>
          </a:xfrm>
        </p:grpSpPr>
        <p:sp>
          <p:nvSpPr>
            <p:cNvPr id="147" name="Rectangle 146">
              <a:extLst>
                <a:ext uri="{FF2B5EF4-FFF2-40B4-BE49-F238E27FC236}">
                  <a16:creationId xmlns:a16="http://schemas.microsoft.com/office/drawing/2014/main" id="{1CF51E81-806D-4258-B48A-2191368C5515}"/>
                </a:ext>
              </a:extLst>
            </p:cNvPr>
            <p:cNvSpPr/>
            <p:nvPr/>
          </p:nvSpPr>
          <p:spPr bwMode="auto">
            <a:xfrm>
              <a:off x="2476227" y="3902664"/>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36" name="Straight Connector 135">
              <a:extLst>
                <a:ext uri="{FF2B5EF4-FFF2-40B4-BE49-F238E27FC236}">
                  <a16:creationId xmlns:a16="http://schemas.microsoft.com/office/drawing/2014/main" id="{24B0ACDE-44D1-4100-8B76-80EBE2B7FC5B}"/>
                </a:ext>
              </a:extLst>
            </p:cNvPr>
            <p:cNvCxnSpPr>
              <a:cxnSpLocks/>
            </p:cNvCxnSpPr>
            <p:nvPr/>
          </p:nvCxnSpPr>
          <p:spPr>
            <a:xfrm>
              <a:off x="2974445" y="4009242"/>
              <a:ext cx="678626"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DD927EFA-8E34-4CAE-A55B-6EEBD562D803}"/>
                </a:ext>
              </a:extLst>
            </p:cNvPr>
            <p:cNvCxnSpPr>
              <a:cxnSpLocks/>
            </p:cNvCxnSpPr>
            <p:nvPr/>
          </p:nvCxnSpPr>
          <p:spPr>
            <a:xfrm>
              <a:off x="4143921" y="4009242"/>
              <a:ext cx="796748"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38" name="Group 137">
              <a:extLst>
                <a:ext uri="{FF2B5EF4-FFF2-40B4-BE49-F238E27FC236}">
                  <a16:creationId xmlns:a16="http://schemas.microsoft.com/office/drawing/2014/main" id="{E0FE695C-0A92-4B92-881E-860F8890AE2C}"/>
                </a:ext>
              </a:extLst>
            </p:cNvPr>
            <p:cNvGrpSpPr/>
            <p:nvPr/>
          </p:nvGrpSpPr>
          <p:grpSpPr>
            <a:xfrm>
              <a:off x="5379685" y="3910017"/>
              <a:ext cx="485353" cy="198450"/>
              <a:chOff x="6008967" y="1606515"/>
              <a:chExt cx="739133" cy="269715"/>
            </a:xfrm>
          </p:grpSpPr>
          <p:sp>
            <p:nvSpPr>
              <p:cNvPr id="145" name="Rectangle: Rounded Corners 144">
                <a:extLst>
                  <a:ext uri="{FF2B5EF4-FFF2-40B4-BE49-F238E27FC236}">
                    <a16:creationId xmlns:a16="http://schemas.microsoft.com/office/drawing/2014/main" id="{D173FE5A-61BA-4E3E-9D71-9BE106142E55}"/>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50280BF0-56A6-44BD-8C82-30905C990CEB}"/>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3072BE49-3925-4752-9FBA-B9D63BF57662}"/>
                </a:ext>
              </a:extLst>
            </p:cNvPr>
            <p:cNvGrpSpPr/>
            <p:nvPr/>
          </p:nvGrpSpPr>
          <p:grpSpPr>
            <a:xfrm>
              <a:off x="5923278" y="3910017"/>
              <a:ext cx="485353" cy="198450"/>
              <a:chOff x="6008967" y="1606515"/>
              <a:chExt cx="739133" cy="269715"/>
            </a:xfrm>
          </p:grpSpPr>
          <p:sp>
            <p:nvSpPr>
              <p:cNvPr id="143" name="Rectangle: Rounded Corners 142">
                <a:extLst>
                  <a:ext uri="{FF2B5EF4-FFF2-40B4-BE49-F238E27FC236}">
                    <a16:creationId xmlns:a16="http://schemas.microsoft.com/office/drawing/2014/main" id="{A5D7B25B-8E0F-482A-8163-3B8861A16C3B}"/>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44" name="Straight Connector 143">
                <a:extLst>
                  <a:ext uri="{FF2B5EF4-FFF2-40B4-BE49-F238E27FC236}">
                    <a16:creationId xmlns:a16="http://schemas.microsoft.com/office/drawing/2014/main" id="{2A6FCA15-1EA6-4D32-B66E-13A242667219}"/>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601273EF-93A1-4C3D-8491-FC31F95D17CF}"/>
                </a:ext>
              </a:extLst>
            </p:cNvPr>
            <p:cNvGrpSpPr/>
            <p:nvPr/>
          </p:nvGrpSpPr>
          <p:grpSpPr>
            <a:xfrm>
              <a:off x="6495966" y="3956744"/>
              <a:ext cx="114034" cy="94516"/>
              <a:chOff x="5434258" y="4313770"/>
              <a:chExt cx="114034" cy="94516"/>
            </a:xfrm>
          </p:grpSpPr>
          <p:cxnSp>
            <p:nvCxnSpPr>
              <p:cNvPr id="141" name="Straight Connector 140">
                <a:extLst>
                  <a:ext uri="{FF2B5EF4-FFF2-40B4-BE49-F238E27FC236}">
                    <a16:creationId xmlns:a16="http://schemas.microsoft.com/office/drawing/2014/main" id="{2A56F1EF-D351-424C-8180-7F973E476660}"/>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52AA7E3-E888-48AF-A283-9DB4E186BD0A}"/>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1" name="Group 150">
            <a:extLst>
              <a:ext uri="{FF2B5EF4-FFF2-40B4-BE49-F238E27FC236}">
                <a16:creationId xmlns:a16="http://schemas.microsoft.com/office/drawing/2014/main" id="{A92D3EE1-7D02-4268-9757-521F8DB21095}"/>
              </a:ext>
              <a:ext uri="{C183D7F6-B498-43B3-948B-1728B52AA6E4}">
                <adec:decorative xmlns:adec="http://schemas.microsoft.com/office/drawing/2017/decorative" val="1"/>
              </a:ext>
            </a:extLst>
          </p:cNvPr>
          <p:cNvGrpSpPr/>
          <p:nvPr/>
        </p:nvGrpSpPr>
        <p:grpSpPr>
          <a:xfrm>
            <a:off x="2744006" y="4805925"/>
            <a:ext cx="4133773" cy="239488"/>
            <a:chOff x="2476227" y="3902664"/>
            <a:chExt cx="4133773" cy="239488"/>
          </a:xfrm>
        </p:grpSpPr>
        <p:grpSp>
          <p:nvGrpSpPr>
            <p:cNvPr id="152" name="Group 151">
              <a:extLst>
                <a:ext uri="{FF2B5EF4-FFF2-40B4-BE49-F238E27FC236}">
                  <a16:creationId xmlns:a16="http://schemas.microsoft.com/office/drawing/2014/main" id="{1610DD73-254B-4BFE-92BC-A08C49A4E931}"/>
                </a:ext>
              </a:extLst>
            </p:cNvPr>
            <p:cNvGrpSpPr/>
            <p:nvPr/>
          </p:nvGrpSpPr>
          <p:grpSpPr>
            <a:xfrm>
              <a:off x="2476227" y="3902664"/>
              <a:ext cx="251191" cy="239488"/>
              <a:chOff x="2481907" y="4016260"/>
              <a:chExt cx="251191" cy="239488"/>
            </a:xfrm>
          </p:grpSpPr>
          <p:sp>
            <p:nvSpPr>
              <p:cNvPr id="164" name="Rectangle 163">
                <a:extLst>
                  <a:ext uri="{FF2B5EF4-FFF2-40B4-BE49-F238E27FC236}">
                    <a16:creationId xmlns:a16="http://schemas.microsoft.com/office/drawing/2014/main" id="{DC300486-0F69-4A01-B7DF-E20BDDCA0126}"/>
                  </a:ext>
                </a:extLst>
              </p:cNvPr>
              <p:cNvSpPr/>
              <p:nvPr/>
            </p:nvSpPr>
            <p:spPr bwMode="auto">
              <a:xfrm>
                <a:off x="2481907" y="4016260"/>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nvGrpSpPr>
              <p:cNvPr id="165" name="Group 164">
                <a:extLst>
                  <a:ext uri="{FF2B5EF4-FFF2-40B4-BE49-F238E27FC236}">
                    <a16:creationId xmlns:a16="http://schemas.microsoft.com/office/drawing/2014/main" id="{B4EF9ED9-BC44-4504-8118-00B7785C398E}"/>
                  </a:ext>
                </a:extLst>
              </p:cNvPr>
              <p:cNvGrpSpPr/>
              <p:nvPr/>
            </p:nvGrpSpPr>
            <p:grpSpPr>
              <a:xfrm>
                <a:off x="2539964" y="4070340"/>
                <a:ext cx="139577" cy="114183"/>
                <a:chOff x="2958300" y="4130042"/>
                <a:chExt cx="139577" cy="114183"/>
              </a:xfrm>
            </p:grpSpPr>
            <p:cxnSp>
              <p:nvCxnSpPr>
                <p:cNvPr id="166" name="Straight Connector 165">
                  <a:extLst>
                    <a:ext uri="{FF2B5EF4-FFF2-40B4-BE49-F238E27FC236}">
                      <a16:creationId xmlns:a16="http://schemas.microsoft.com/office/drawing/2014/main" id="{098502D5-B84D-4CB6-831C-4C90211A4ED3}"/>
                    </a:ext>
                  </a:extLst>
                </p:cNvPr>
                <p:cNvCxnSpPr/>
                <p:nvPr/>
              </p:nvCxnSpPr>
              <p:spPr>
                <a:xfrm>
                  <a:off x="2958300" y="4184523"/>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9ACFAA-A082-4992-848F-EE70E3CBCEB8}"/>
                    </a:ext>
                  </a:extLst>
                </p:cNvPr>
                <p:cNvCxnSpPr>
                  <a:cxnSpLocks/>
                </p:cNvCxnSpPr>
                <p:nvPr/>
              </p:nvCxnSpPr>
              <p:spPr>
                <a:xfrm flipV="1">
                  <a:off x="2998575"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3" name="Straight Connector 152">
              <a:extLst>
                <a:ext uri="{FF2B5EF4-FFF2-40B4-BE49-F238E27FC236}">
                  <a16:creationId xmlns:a16="http://schemas.microsoft.com/office/drawing/2014/main" id="{E95B2A29-17F2-4E3A-AF1E-70A2D87E2384}"/>
                </a:ext>
              </a:extLst>
            </p:cNvPr>
            <p:cNvCxnSpPr>
              <a:cxnSpLocks/>
            </p:cNvCxnSpPr>
            <p:nvPr/>
          </p:nvCxnSpPr>
          <p:spPr>
            <a:xfrm>
              <a:off x="2974445" y="4009242"/>
              <a:ext cx="389168"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FF54AE9D-E6C4-4A62-B74D-E70417D3F4B0}"/>
                </a:ext>
              </a:extLst>
            </p:cNvPr>
            <p:cNvCxnSpPr>
              <a:cxnSpLocks/>
            </p:cNvCxnSpPr>
            <p:nvPr/>
          </p:nvCxnSpPr>
          <p:spPr>
            <a:xfrm>
              <a:off x="4143921" y="4009242"/>
              <a:ext cx="481188"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13B1BD9E-D8C3-42DC-9323-757B189F93B3}"/>
                </a:ext>
              </a:extLst>
            </p:cNvPr>
            <p:cNvGrpSpPr/>
            <p:nvPr/>
          </p:nvGrpSpPr>
          <p:grpSpPr>
            <a:xfrm>
              <a:off x="5379685" y="3910017"/>
              <a:ext cx="485353" cy="198450"/>
              <a:chOff x="6008967" y="1606515"/>
              <a:chExt cx="739133" cy="269715"/>
            </a:xfrm>
          </p:grpSpPr>
          <p:sp>
            <p:nvSpPr>
              <p:cNvPr id="162" name="Rectangle: Rounded Corners 161">
                <a:extLst>
                  <a:ext uri="{FF2B5EF4-FFF2-40B4-BE49-F238E27FC236}">
                    <a16:creationId xmlns:a16="http://schemas.microsoft.com/office/drawing/2014/main" id="{93C24A12-DF4B-453E-9D13-3811AD49E9D7}"/>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63" name="Straight Connector 162">
                <a:extLst>
                  <a:ext uri="{FF2B5EF4-FFF2-40B4-BE49-F238E27FC236}">
                    <a16:creationId xmlns:a16="http://schemas.microsoft.com/office/drawing/2014/main" id="{BB04A3C7-06CE-4C68-98C6-691D92765624}"/>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EDC2CB11-8C9E-4C4A-8B85-11DD00A42AFF}"/>
                </a:ext>
              </a:extLst>
            </p:cNvPr>
            <p:cNvGrpSpPr/>
            <p:nvPr/>
          </p:nvGrpSpPr>
          <p:grpSpPr>
            <a:xfrm>
              <a:off x="5923278" y="3910017"/>
              <a:ext cx="485353" cy="198450"/>
              <a:chOff x="6008967" y="1606515"/>
              <a:chExt cx="739133" cy="269715"/>
            </a:xfrm>
          </p:grpSpPr>
          <p:sp>
            <p:nvSpPr>
              <p:cNvPr id="160" name="Rectangle: Rounded Corners 159">
                <a:extLst>
                  <a:ext uri="{FF2B5EF4-FFF2-40B4-BE49-F238E27FC236}">
                    <a16:creationId xmlns:a16="http://schemas.microsoft.com/office/drawing/2014/main" id="{3FF11CDB-625F-416B-A14A-9659E7D3FDE0}"/>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684A6AA3-6A5A-45AA-A210-5DCF13B5EA90}"/>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99A239B8-EADC-4A0E-A3D2-5C610FC5A5E3}"/>
                </a:ext>
              </a:extLst>
            </p:cNvPr>
            <p:cNvGrpSpPr/>
            <p:nvPr/>
          </p:nvGrpSpPr>
          <p:grpSpPr>
            <a:xfrm>
              <a:off x="6495966" y="3956744"/>
              <a:ext cx="114034" cy="94516"/>
              <a:chOff x="5434258" y="4313770"/>
              <a:chExt cx="114034" cy="94516"/>
            </a:xfrm>
          </p:grpSpPr>
          <p:cxnSp>
            <p:nvCxnSpPr>
              <p:cNvPr id="158" name="Straight Connector 157">
                <a:extLst>
                  <a:ext uri="{FF2B5EF4-FFF2-40B4-BE49-F238E27FC236}">
                    <a16:creationId xmlns:a16="http://schemas.microsoft.com/office/drawing/2014/main" id="{A16F2F9D-90F7-44CB-8D27-5D0368FD4DED}"/>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BA5B929-E6DE-4031-A021-8C5E66DB882E}"/>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Group 167">
            <a:extLst>
              <a:ext uri="{FF2B5EF4-FFF2-40B4-BE49-F238E27FC236}">
                <a16:creationId xmlns:a16="http://schemas.microsoft.com/office/drawing/2014/main" id="{C7A92153-29E9-4086-A3F0-7C99E133DEF9}"/>
              </a:ext>
              <a:ext uri="{C183D7F6-B498-43B3-948B-1728B52AA6E4}">
                <adec:decorative xmlns:adec="http://schemas.microsoft.com/office/drawing/2017/decorative" val="1"/>
              </a:ext>
            </a:extLst>
          </p:cNvPr>
          <p:cNvGrpSpPr/>
          <p:nvPr/>
        </p:nvGrpSpPr>
        <p:grpSpPr>
          <a:xfrm>
            <a:off x="2744006" y="5107012"/>
            <a:ext cx="4133773" cy="239488"/>
            <a:chOff x="2476227" y="3902664"/>
            <a:chExt cx="4133773" cy="239488"/>
          </a:xfrm>
        </p:grpSpPr>
        <p:sp>
          <p:nvSpPr>
            <p:cNvPr id="181" name="Rectangle 180">
              <a:extLst>
                <a:ext uri="{FF2B5EF4-FFF2-40B4-BE49-F238E27FC236}">
                  <a16:creationId xmlns:a16="http://schemas.microsoft.com/office/drawing/2014/main" id="{B15A3209-1B7E-4414-964D-82537B1A9BC7}"/>
                </a:ext>
              </a:extLst>
            </p:cNvPr>
            <p:cNvSpPr/>
            <p:nvPr/>
          </p:nvSpPr>
          <p:spPr bwMode="auto">
            <a:xfrm>
              <a:off x="2476227" y="3902664"/>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70" name="Straight Connector 169">
              <a:extLst>
                <a:ext uri="{FF2B5EF4-FFF2-40B4-BE49-F238E27FC236}">
                  <a16:creationId xmlns:a16="http://schemas.microsoft.com/office/drawing/2014/main" id="{2898CF21-27E1-4263-8EEA-7F5A1AABEA3E}"/>
                </a:ext>
              </a:extLst>
            </p:cNvPr>
            <p:cNvCxnSpPr>
              <a:cxnSpLocks/>
            </p:cNvCxnSpPr>
            <p:nvPr/>
          </p:nvCxnSpPr>
          <p:spPr>
            <a:xfrm>
              <a:off x="2974445" y="4009242"/>
              <a:ext cx="32669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34980FBE-32FD-4F28-B898-6B7A59B5EAF2}"/>
                </a:ext>
              </a:extLst>
            </p:cNvPr>
            <p:cNvCxnSpPr>
              <a:cxnSpLocks/>
            </p:cNvCxnSpPr>
            <p:nvPr/>
          </p:nvCxnSpPr>
          <p:spPr>
            <a:xfrm>
              <a:off x="4143921" y="4009242"/>
              <a:ext cx="649081"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72" name="Group 171">
              <a:extLst>
                <a:ext uri="{FF2B5EF4-FFF2-40B4-BE49-F238E27FC236}">
                  <a16:creationId xmlns:a16="http://schemas.microsoft.com/office/drawing/2014/main" id="{3C9F0942-4E61-40D2-933B-DE8C8B493D4D}"/>
                </a:ext>
              </a:extLst>
            </p:cNvPr>
            <p:cNvGrpSpPr/>
            <p:nvPr/>
          </p:nvGrpSpPr>
          <p:grpSpPr>
            <a:xfrm>
              <a:off x="5379685" y="3910017"/>
              <a:ext cx="485353" cy="198450"/>
              <a:chOff x="6008967" y="1606515"/>
              <a:chExt cx="739133" cy="269715"/>
            </a:xfrm>
          </p:grpSpPr>
          <p:sp>
            <p:nvSpPr>
              <p:cNvPr id="179" name="Rectangle: Rounded Corners 178">
                <a:extLst>
                  <a:ext uri="{FF2B5EF4-FFF2-40B4-BE49-F238E27FC236}">
                    <a16:creationId xmlns:a16="http://schemas.microsoft.com/office/drawing/2014/main" id="{1CB6C88E-1830-43EC-98E2-2F20CC002DEB}"/>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69F0E772-6675-4559-8467-5BB991AAFDA2}"/>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B34E58BB-4D68-4C4F-A6D5-3061FA22198D}"/>
                </a:ext>
              </a:extLst>
            </p:cNvPr>
            <p:cNvGrpSpPr/>
            <p:nvPr/>
          </p:nvGrpSpPr>
          <p:grpSpPr>
            <a:xfrm>
              <a:off x="5923278" y="3910017"/>
              <a:ext cx="485353" cy="198450"/>
              <a:chOff x="6008967" y="1606515"/>
              <a:chExt cx="739133" cy="269715"/>
            </a:xfrm>
          </p:grpSpPr>
          <p:sp>
            <p:nvSpPr>
              <p:cNvPr id="177" name="Rectangle: Rounded Corners 176">
                <a:extLst>
                  <a:ext uri="{FF2B5EF4-FFF2-40B4-BE49-F238E27FC236}">
                    <a16:creationId xmlns:a16="http://schemas.microsoft.com/office/drawing/2014/main" id="{F225D2C7-5690-4D84-A1CB-3EF2568630E9}"/>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AFED13C8-719E-48E4-BC16-0A26768E09B4}"/>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4976A6C1-34F1-4CEC-B015-61E9FAB9CA2F}"/>
                </a:ext>
              </a:extLst>
            </p:cNvPr>
            <p:cNvGrpSpPr/>
            <p:nvPr/>
          </p:nvGrpSpPr>
          <p:grpSpPr>
            <a:xfrm>
              <a:off x="6495966" y="3956744"/>
              <a:ext cx="114034" cy="94516"/>
              <a:chOff x="5434258" y="4313770"/>
              <a:chExt cx="114034" cy="94516"/>
            </a:xfrm>
          </p:grpSpPr>
          <p:cxnSp>
            <p:nvCxnSpPr>
              <p:cNvPr id="175" name="Straight Connector 174">
                <a:extLst>
                  <a:ext uri="{FF2B5EF4-FFF2-40B4-BE49-F238E27FC236}">
                    <a16:creationId xmlns:a16="http://schemas.microsoft.com/office/drawing/2014/main" id="{5B807163-301D-441C-B317-3CA6DC75D189}"/>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D82BDB5-0CDB-4E2B-830D-982D765868C4}"/>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85" name="Group 184">
            <a:extLst>
              <a:ext uri="{FF2B5EF4-FFF2-40B4-BE49-F238E27FC236}">
                <a16:creationId xmlns:a16="http://schemas.microsoft.com/office/drawing/2014/main" id="{84B21AA7-1E9C-40D9-BA26-CED12B8C8EAE}"/>
              </a:ext>
              <a:ext uri="{C183D7F6-B498-43B3-948B-1728B52AA6E4}">
                <adec:decorative xmlns:adec="http://schemas.microsoft.com/office/drawing/2017/decorative" val="1"/>
              </a:ext>
            </a:extLst>
          </p:cNvPr>
          <p:cNvGrpSpPr/>
          <p:nvPr/>
        </p:nvGrpSpPr>
        <p:grpSpPr>
          <a:xfrm>
            <a:off x="2744006" y="5408099"/>
            <a:ext cx="4133773" cy="239488"/>
            <a:chOff x="2476227" y="3902664"/>
            <a:chExt cx="4133773" cy="239488"/>
          </a:xfrm>
        </p:grpSpPr>
        <p:sp>
          <p:nvSpPr>
            <p:cNvPr id="198" name="Rectangle 197">
              <a:extLst>
                <a:ext uri="{FF2B5EF4-FFF2-40B4-BE49-F238E27FC236}">
                  <a16:creationId xmlns:a16="http://schemas.microsoft.com/office/drawing/2014/main" id="{165FC4AB-3A54-473C-92AF-685BE177432E}"/>
                </a:ext>
              </a:extLst>
            </p:cNvPr>
            <p:cNvSpPr/>
            <p:nvPr/>
          </p:nvSpPr>
          <p:spPr bwMode="auto">
            <a:xfrm>
              <a:off x="2476227" y="3902664"/>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87" name="Straight Connector 186">
              <a:extLst>
                <a:ext uri="{FF2B5EF4-FFF2-40B4-BE49-F238E27FC236}">
                  <a16:creationId xmlns:a16="http://schemas.microsoft.com/office/drawing/2014/main" id="{C7D7001D-1364-4EEB-AA45-A4440F5859DA}"/>
                </a:ext>
              </a:extLst>
            </p:cNvPr>
            <p:cNvCxnSpPr>
              <a:cxnSpLocks/>
            </p:cNvCxnSpPr>
            <p:nvPr/>
          </p:nvCxnSpPr>
          <p:spPr>
            <a:xfrm>
              <a:off x="2974445" y="4009242"/>
              <a:ext cx="59228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467DA18A-1D65-4EFE-A85B-17D65BB5EDC3}"/>
                </a:ext>
              </a:extLst>
            </p:cNvPr>
            <p:cNvCxnSpPr>
              <a:cxnSpLocks/>
            </p:cNvCxnSpPr>
            <p:nvPr/>
          </p:nvCxnSpPr>
          <p:spPr>
            <a:xfrm>
              <a:off x="4143921" y="4009242"/>
              <a:ext cx="864902"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89" name="Group 188">
              <a:extLst>
                <a:ext uri="{FF2B5EF4-FFF2-40B4-BE49-F238E27FC236}">
                  <a16:creationId xmlns:a16="http://schemas.microsoft.com/office/drawing/2014/main" id="{C8B4D082-947A-49D7-A4FA-A35603D38F9B}"/>
                </a:ext>
              </a:extLst>
            </p:cNvPr>
            <p:cNvGrpSpPr/>
            <p:nvPr/>
          </p:nvGrpSpPr>
          <p:grpSpPr>
            <a:xfrm>
              <a:off x="5379685" y="3910017"/>
              <a:ext cx="485353" cy="198450"/>
              <a:chOff x="6008967" y="1606515"/>
              <a:chExt cx="739133" cy="269715"/>
            </a:xfrm>
          </p:grpSpPr>
          <p:sp>
            <p:nvSpPr>
              <p:cNvPr id="196" name="Rectangle: Rounded Corners 195">
                <a:extLst>
                  <a:ext uri="{FF2B5EF4-FFF2-40B4-BE49-F238E27FC236}">
                    <a16:creationId xmlns:a16="http://schemas.microsoft.com/office/drawing/2014/main" id="{74ED431B-11E4-4AA2-A6C3-2E87146A2496}"/>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A5AED532-1174-4020-B9B1-81A341B9D522}"/>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46A5F3A0-D527-4D8A-A19F-0A89AB90C186}"/>
                </a:ext>
              </a:extLst>
            </p:cNvPr>
            <p:cNvGrpSpPr/>
            <p:nvPr/>
          </p:nvGrpSpPr>
          <p:grpSpPr>
            <a:xfrm>
              <a:off x="5923278" y="3910017"/>
              <a:ext cx="485353" cy="198450"/>
              <a:chOff x="6008967" y="1606515"/>
              <a:chExt cx="739133" cy="269715"/>
            </a:xfrm>
          </p:grpSpPr>
          <p:sp>
            <p:nvSpPr>
              <p:cNvPr id="194" name="Rectangle: Rounded Corners 193">
                <a:extLst>
                  <a:ext uri="{FF2B5EF4-FFF2-40B4-BE49-F238E27FC236}">
                    <a16:creationId xmlns:a16="http://schemas.microsoft.com/office/drawing/2014/main" id="{65F33919-E3BB-479F-B8FB-8298ABFE355B}"/>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195" name="Straight Connector 194">
                <a:extLst>
                  <a:ext uri="{FF2B5EF4-FFF2-40B4-BE49-F238E27FC236}">
                    <a16:creationId xmlns:a16="http://schemas.microsoft.com/office/drawing/2014/main" id="{CA7C9994-90BD-4E88-BFC1-4CF68CD01F23}"/>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31988BEF-A442-46E7-AA39-B42E36566E6A}"/>
                </a:ext>
              </a:extLst>
            </p:cNvPr>
            <p:cNvGrpSpPr/>
            <p:nvPr/>
          </p:nvGrpSpPr>
          <p:grpSpPr>
            <a:xfrm>
              <a:off x="6495966" y="3956744"/>
              <a:ext cx="114034" cy="94516"/>
              <a:chOff x="5434258" y="4313770"/>
              <a:chExt cx="114034" cy="94516"/>
            </a:xfrm>
          </p:grpSpPr>
          <p:cxnSp>
            <p:nvCxnSpPr>
              <p:cNvPr id="192" name="Straight Connector 191">
                <a:extLst>
                  <a:ext uri="{FF2B5EF4-FFF2-40B4-BE49-F238E27FC236}">
                    <a16:creationId xmlns:a16="http://schemas.microsoft.com/office/drawing/2014/main" id="{E47921CC-9CE7-4540-810A-29749D297067}"/>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0266AFCE-EF5A-4C6A-95B1-975C37A8F848}"/>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02" name="Group 201">
            <a:extLst>
              <a:ext uri="{FF2B5EF4-FFF2-40B4-BE49-F238E27FC236}">
                <a16:creationId xmlns:a16="http://schemas.microsoft.com/office/drawing/2014/main" id="{BE3DB702-A59F-40BD-94EF-649EBC42AC7A}"/>
              </a:ext>
              <a:ext uri="{C183D7F6-B498-43B3-948B-1728B52AA6E4}">
                <adec:decorative xmlns:adec="http://schemas.microsoft.com/office/drawing/2017/decorative" val="1"/>
              </a:ext>
            </a:extLst>
          </p:cNvPr>
          <p:cNvGrpSpPr/>
          <p:nvPr/>
        </p:nvGrpSpPr>
        <p:grpSpPr>
          <a:xfrm>
            <a:off x="2744006" y="5709187"/>
            <a:ext cx="4133773" cy="239488"/>
            <a:chOff x="2476227" y="3902664"/>
            <a:chExt cx="4133773" cy="239488"/>
          </a:xfrm>
        </p:grpSpPr>
        <p:sp>
          <p:nvSpPr>
            <p:cNvPr id="215" name="Rectangle 214">
              <a:extLst>
                <a:ext uri="{FF2B5EF4-FFF2-40B4-BE49-F238E27FC236}">
                  <a16:creationId xmlns:a16="http://schemas.microsoft.com/office/drawing/2014/main" id="{959293F1-89AA-44A3-B1A1-7F2255741161}"/>
                </a:ext>
              </a:extLst>
            </p:cNvPr>
            <p:cNvSpPr/>
            <p:nvPr/>
          </p:nvSpPr>
          <p:spPr bwMode="auto">
            <a:xfrm>
              <a:off x="2476227" y="3902664"/>
              <a:ext cx="251191" cy="239488"/>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204" name="Straight Connector 203">
              <a:extLst>
                <a:ext uri="{FF2B5EF4-FFF2-40B4-BE49-F238E27FC236}">
                  <a16:creationId xmlns:a16="http://schemas.microsoft.com/office/drawing/2014/main" id="{DA192CC7-BBD1-4DAC-A623-E82DBC95E810}"/>
                </a:ext>
              </a:extLst>
            </p:cNvPr>
            <p:cNvCxnSpPr>
              <a:cxnSpLocks/>
            </p:cNvCxnSpPr>
            <p:nvPr/>
          </p:nvCxnSpPr>
          <p:spPr>
            <a:xfrm>
              <a:off x="2974445" y="4009242"/>
              <a:ext cx="59228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525BE640-0EBF-42C6-A3BD-B366C8D5FC78}"/>
                </a:ext>
              </a:extLst>
            </p:cNvPr>
            <p:cNvCxnSpPr>
              <a:cxnSpLocks/>
            </p:cNvCxnSpPr>
            <p:nvPr/>
          </p:nvCxnSpPr>
          <p:spPr>
            <a:xfrm>
              <a:off x="4143921" y="4009242"/>
              <a:ext cx="962377"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206" name="Group 205">
              <a:extLst>
                <a:ext uri="{FF2B5EF4-FFF2-40B4-BE49-F238E27FC236}">
                  <a16:creationId xmlns:a16="http://schemas.microsoft.com/office/drawing/2014/main" id="{C3ABAC88-A5CD-4C13-A4AD-D20F676753B6}"/>
                </a:ext>
              </a:extLst>
            </p:cNvPr>
            <p:cNvGrpSpPr/>
            <p:nvPr/>
          </p:nvGrpSpPr>
          <p:grpSpPr>
            <a:xfrm>
              <a:off x="5379685" y="3910017"/>
              <a:ext cx="485353" cy="198450"/>
              <a:chOff x="6008967" y="1606515"/>
              <a:chExt cx="739133" cy="269715"/>
            </a:xfrm>
          </p:grpSpPr>
          <p:sp>
            <p:nvSpPr>
              <p:cNvPr id="213" name="Rectangle: Rounded Corners 212">
                <a:extLst>
                  <a:ext uri="{FF2B5EF4-FFF2-40B4-BE49-F238E27FC236}">
                    <a16:creationId xmlns:a16="http://schemas.microsoft.com/office/drawing/2014/main" id="{BAA46748-A1BC-4D20-8E08-FF98355B5793}"/>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214" name="Straight Connector 213">
                <a:extLst>
                  <a:ext uri="{FF2B5EF4-FFF2-40B4-BE49-F238E27FC236}">
                    <a16:creationId xmlns:a16="http://schemas.microsoft.com/office/drawing/2014/main" id="{3AB8796A-E3DA-448C-B76C-58DD74C5DDB4}"/>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DF9AADAC-8F89-4C9B-B8E6-B27F5560F23C}"/>
                </a:ext>
              </a:extLst>
            </p:cNvPr>
            <p:cNvGrpSpPr/>
            <p:nvPr/>
          </p:nvGrpSpPr>
          <p:grpSpPr>
            <a:xfrm>
              <a:off x="5923278" y="3910017"/>
              <a:ext cx="485353" cy="198450"/>
              <a:chOff x="6008967" y="1606515"/>
              <a:chExt cx="739133" cy="269715"/>
            </a:xfrm>
          </p:grpSpPr>
          <p:sp>
            <p:nvSpPr>
              <p:cNvPr id="211" name="Rectangle: Rounded Corners 210">
                <a:extLst>
                  <a:ext uri="{FF2B5EF4-FFF2-40B4-BE49-F238E27FC236}">
                    <a16:creationId xmlns:a16="http://schemas.microsoft.com/office/drawing/2014/main" id="{F7B4D134-ACBF-4C04-9308-7C4141443C16}"/>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212" name="Straight Connector 211">
                <a:extLst>
                  <a:ext uri="{FF2B5EF4-FFF2-40B4-BE49-F238E27FC236}">
                    <a16:creationId xmlns:a16="http://schemas.microsoft.com/office/drawing/2014/main" id="{E7379060-D796-430F-8250-94129FFFFA6D}"/>
                  </a:ext>
                </a:extLst>
              </p:cNvPr>
              <p:cNvCxnSpPr>
                <a:cxnSpLocks/>
              </p:cNvCxnSpPr>
              <p:nvPr/>
            </p:nvCxnSpPr>
            <p:spPr>
              <a:xfrm>
                <a:off x="6200518" y="1741373"/>
                <a:ext cx="358770"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8" name="Group 207">
              <a:extLst>
                <a:ext uri="{FF2B5EF4-FFF2-40B4-BE49-F238E27FC236}">
                  <a16:creationId xmlns:a16="http://schemas.microsoft.com/office/drawing/2014/main" id="{76421932-C244-48F4-8EA4-351AE8B3F2FB}"/>
                </a:ext>
              </a:extLst>
            </p:cNvPr>
            <p:cNvGrpSpPr/>
            <p:nvPr/>
          </p:nvGrpSpPr>
          <p:grpSpPr>
            <a:xfrm>
              <a:off x="6495966" y="3956744"/>
              <a:ext cx="114034" cy="94516"/>
              <a:chOff x="5434258" y="4313770"/>
              <a:chExt cx="114034" cy="94516"/>
            </a:xfrm>
          </p:grpSpPr>
          <p:cxnSp>
            <p:nvCxnSpPr>
              <p:cNvPr id="209" name="Straight Connector 208">
                <a:extLst>
                  <a:ext uri="{FF2B5EF4-FFF2-40B4-BE49-F238E27FC236}">
                    <a16:creationId xmlns:a16="http://schemas.microsoft.com/office/drawing/2014/main" id="{97B44E32-296E-49E0-81FC-CEDCE5FA9732}"/>
                  </a:ext>
                </a:extLst>
              </p:cNvPr>
              <p:cNvCxnSpPr>
                <a:cxnSpLocks/>
              </p:cNvCxnSpPr>
              <p:nvPr/>
            </p:nvCxnSpPr>
            <p:spPr>
              <a:xfrm>
                <a:off x="5434258" y="4315373"/>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29A7F060-A62D-4325-8BD1-E6111E72A50A}"/>
                  </a:ext>
                </a:extLst>
              </p:cNvPr>
              <p:cNvCxnSpPr>
                <a:cxnSpLocks/>
              </p:cNvCxnSpPr>
              <p:nvPr/>
            </p:nvCxnSpPr>
            <p:spPr>
              <a:xfrm flipH="1">
                <a:off x="5434258" y="4313770"/>
                <a:ext cx="114034" cy="92913"/>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74" name="Rectangle 73">
            <a:extLst>
              <a:ext uri="{FF2B5EF4-FFF2-40B4-BE49-F238E27FC236}">
                <a16:creationId xmlns:a16="http://schemas.microsoft.com/office/drawing/2014/main" id="{0403D9CC-A098-4EFC-A099-39FFB2DCADFF}"/>
              </a:ext>
              <a:ext uri="{C183D7F6-B498-43B3-948B-1728B52AA6E4}">
                <adec:decorative xmlns:adec="http://schemas.microsoft.com/office/drawing/2017/decorative" val="1"/>
              </a:ext>
            </a:extLst>
          </p:cNvPr>
          <p:cNvSpPr/>
          <p:nvPr/>
        </p:nvSpPr>
        <p:spPr bwMode="auto">
          <a:xfrm>
            <a:off x="2532049" y="5817380"/>
            <a:ext cx="4585854" cy="453261"/>
          </a:xfrm>
          <a:prstGeom prst="rect">
            <a:avLst/>
          </a:prstGeom>
          <a:solidFill>
            <a:schemeClr val="tx1">
              <a:lumMod val="85000"/>
            </a:schemeClr>
          </a:solidFill>
          <a:ln>
            <a:noFill/>
            <a:headEnd type="none" w="med" len="med"/>
            <a:tailEnd type="none" w="med" len="med"/>
          </a:ln>
          <a:effectLst>
            <a:outerShdw blurRad="50800" dist="38100" dir="16200000"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nvGrpSpPr>
          <p:cNvPr id="75" name="Group 74">
            <a:extLst>
              <a:ext uri="{FF2B5EF4-FFF2-40B4-BE49-F238E27FC236}">
                <a16:creationId xmlns:a16="http://schemas.microsoft.com/office/drawing/2014/main" id="{E7D96AA7-A38C-431C-9D9C-775483523051}"/>
              </a:ext>
              <a:ext uri="{C183D7F6-B498-43B3-948B-1728B52AA6E4}">
                <adec:decorative xmlns:adec="http://schemas.microsoft.com/office/drawing/2017/decorative" val="1"/>
              </a:ext>
            </a:extLst>
          </p:cNvPr>
          <p:cNvGrpSpPr/>
          <p:nvPr/>
        </p:nvGrpSpPr>
        <p:grpSpPr>
          <a:xfrm>
            <a:off x="6235174" y="5909152"/>
            <a:ext cx="739133" cy="269715"/>
            <a:chOff x="6039064" y="1615752"/>
            <a:chExt cx="739133" cy="269715"/>
          </a:xfrm>
        </p:grpSpPr>
        <p:sp>
          <p:nvSpPr>
            <p:cNvPr id="66" name="Rectangle: Rounded Corners 65">
              <a:extLst>
                <a:ext uri="{FF2B5EF4-FFF2-40B4-BE49-F238E27FC236}">
                  <a16:creationId xmlns:a16="http://schemas.microsoft.com/office/drawing/2014/main" id="{BFB91662-1304-46E7-8D3E-23CA6693DAD3}"/>
                </a:ext>
              </a:extLst>
            </p:cNvPr>
            <p:cNvSpPr/>
            <p:nvPr/>
          </p:nvSpPr>
          <p:spPr bwMode="auto">
            <a:xfrm>
              <a:off x="6039064" y="1615752"/>
              <a:ext cx="7391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7C30C4DA-83C1-4EA4-AC47-B43E37E8478F}"/>
                </a:ext>
              </a:extLst>
            </p:cNvPr>
            <p:cNvCxnSpPr>
              <a:cxnSpLocks/>
            </p:cNvCxnSpPr>
            <p:nvPr/>
          </p:nvCxnSpPr>
          <p:spPr>
            <a:xfrm>
              <a:off x="6190058" y="1746381"/>
              <a:ext cx="4551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2C807698-9B83-4973-A7CB-EDB7A00A28B4}"/>
              </a:ext>
              <a:ext uri="{C183D7F6-B498-43B3-948B-1728B52AA6E4}">
                <adec:decorative xmlns:adec="http://schemas.microsoft.com/office/drawing/2017/decorative" val="1"/>
              </a:ext>
            </a:extLst>
          </p:cNvPr>
          <p:cNvGrpSpPr/>
          <p:nvPr/>
        </p:nvGrpSpPr>
        <p:grpSpPr>
          <a:xfrm>
            <a:off x="5379258" y="5904924"/>
            <a:ext cx="739133" cy="269715"/>
            <a:chOff x="6008967" y="1606515"/>
            <a:chExt cx="739133" cy="269715"/>
          </a:xfrm>
        </p:grpSpPr>
        <p:sp>
          <p:nvSpPr>
            <p:cNvPr id="77" name="Rectangle: Rounded Corners 76">
              <a:extLst>
                <a:ext uri="{FF2B5EF4-FFF2-40B4-BE49-F238E27FC236}">
                  <a16:creationId xmlns:a16="http://schemas.microsoft.com/office/drawing/2014/main" id="{49CCD1C9-BFB8-4FAC-9D35-D47CCB0A593C}"/>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A977D516-7C94-442D-9552-A14C02E7694D}"/>
                </a:ext>
              </a:extLst>
            </p:cNvPr>
            <p:cNvCxnSpPr>
              <a:cxnSpLocks/>
            </p:cNvCxnSpPr>
            <p:nvPr/>
          </p:nvCxnSpPr>
          <p:spPr>
            <a:xfrm>
              <a:off x="6150935" y="1741372"/>
              <a:ext cx="4551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260B8109-29C8-4F96-B00F-D6514AC04A9C}"/>
              </a:ext>
              <a:ext uri="{C183D7F6-B498-43B3-948B-1728B52AA6E4}">
                <adec:decorative xmlns:adec="http://schemas.microsoft.com/office/drawing/2017/decorative" val="1"/>
              </a:ext>
            </a:extLst>
          </p:cNvPr>
          <p:cNvSpPr/>
          <p:nvPr/>
        </p:nvSpPr>
        <p:spPr bwMode="auto">
          <a:xfrm>
            <a:off x="861647" y="1593500"/>
            <a:ext cx="1662924" cy="4678744"/>
          </a:xfrm>
          <a:prstGeom prst="rect">
            <a:avLst/>
          </a:prstGeom>
          <a:solidFill>
            <a:schemeClr val="tx1">
              <a:lumMod val="75000"/>
            </a:schemeClr>
          </a:solidFill>
          <a:ln>
            <a:noFill/>
            <a:headEnd type="none" w="med" len="med"/>
            <a:tailEnd type="none" w="med" len="med"/>
          </a:ln>
          <a:effectLst>
            <a:outerShdw blurRad="127000" dist="38100" algn="l" rotWithShape="0">
              <a:prstClr val="black">
                <a:alpha val="5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4" name="Oval 3">
            <a:extLst>
              <a:ext uri="{FF2B5EF4-FFF2-40B4-BE49-F238E27FC236}">
                <a16:creationId xmlns:a16="http://schemas.microsoft.com/office/drawing/2014/main" id="{433AEE93-8517-461F-BF9F-04B21C736994}"/>
              </a:ext>
              <a:ext uri="{C183D7F6-B498-43B3-948B-1728B52AA6E4}">
                <adec:decorative xmlns:adec="http://schemas.microsoft.com/office/drawing/2017/decorative" val="1"/>
              </a:ext>
            </a:extLst>
          </p:cNvPr>
          <p:cNvSpPr/>
          <p:nvPr/>
        </p:nvSpPr>
        <p:spPr bwMode="auto">
          <a:xfrm>
            <a:off x="1377040" y="2007715"/>
            <a:ext cx="675313" cy="6753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E5B3D62-F1DF-4C97-993A-C833894F573B}"/>
              </a:ext>
              <a:ext uri="{C183D7F6-B498-43B3-948B-1728B52AA6E4}">
                <adec:decorative xmlns:adec="http://schemas.microsoft.com/office/drawing/2017/decorative" val="1"/>
              </a:ext>
            </a:extLst>
          </p:cNvPr>
          <p:cNvCxnSpPr/>
          <p:nvPr/>
        </p:nvCxnSpPr>
        <p:spPr>
          <a:xfrm>
            <a:off x="1225255" y="2860079"/>
            <a:ext cx="969236" cy="0"/>
          </a:xfrm>
          <a:prstGeom prst="line">
            <a:avLst/>
          </a:prstGeom>
          <a:ln w="762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7F98E11-73B9-4F23-8E19-42A78FE0AD0F}"/>
              </a:ext>
              <a:ext uri="{C183D7F6-B498-43B3-948B-1728B52AA6E4}">
                <adec:decorative xmlns:adec="http://schemas.microsoft.com/office/drawing/2017/decorative" val="1"/>
              </a:ext>
            </a:extLst>
          </p:cNvPr>
          <p:cNvGrpSpPr/>
          <p:nvPr/>
        </p:nvGrpSpPr>
        <p:grpSpPr>
          <a:xfrm>
            <a:off x="1340306" y="3029724"/>
            <a:ext cx="739133" cy="269715"/>
            <a:chOff x="2802406" y="2815563"/>
            <a:chExt cx="1026233" cy="269715"/>
          </a:xfrm>
        </p:grpSpPr>
        <p:sp>
          <p:nvSpPr>
            <p:cNvPr id="9" name="Rectangle: Rounded Corners 8">
              <a:extLst>
                <a:ext uri="{FF2B5EF4-FFF2-40B4-BE49-F238E27FC236}">
                  <a16:creationId xmlns:a16="http://schemas.microsoft.com/office/drawing/2014/main" id="{6C3B1F54-CFDA-421D-88EC-0D2880FB2647}"/>
                </a:ext>
              </a:extLst>
            </p:cNvPr>
            <p:cNvSpPr/>
            <p:nvPr/>
          </p:nvSpPr>
          <p:spPr bwMode="auto">
            <a:xfrm>
              <a:off x="2802406" y="2815563"/>
              <a:ext cx="10262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4C810C2-5110-4B4D-A006-5E788AF78F05}"/>
                </a:ext>
              </a:extLst>
            </p:cNvPr>
            <p:cNvCxnSpPr>
              <a:cxnSpLocks/>
            </p:cNvCxnSpPr>
            <p:nvPr/>
          </p:nvCxnSpPr>
          <p:spPr>
            <a:xfrm>
              <a:off x="2992701" y="2948227"/>
              <a:ext cx="632007"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983E49B7-2C31-412D-82C0-9E2621F5EF76}"/>
              </a:ext>
              <a:ext uri="{C183D7F6-B498-43B3-948B-1728B52AA6E4}">
                <adec:decorative xmlns:adec="http://schemas.microsoft.com/office/drawing/2017/decorative" val="1"/>
              </a:ext>
            </a:extLst>
          </p:cNvPr>
          <p:cNvCxnSpPr>
            <a:cxnSpLocks/>
          </p:cNvCxnSpPr>
          <p:nvPr/>
        </p:nvCxnSpPr>
        <p:spPr>
          <a:xfrm>
            <a:off x="1044168" y="3543906"/>
            <a:ext cx="605771" cy="0"/>
          </a:xfrm>
          <a:prstGeom prst="line">
            <a:avLst/>
          </a:prstGeom>
          <a:ln w="762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71E68FDC-CFDB-4363-A25E-95C2495AD9F7}"/>
              </a:ext>
              <a:ext uri="{C183D7F6-B498-43B3-948B-1728B52AA6E4}">
                <adec:decorative xmlns:adec="http://schemas.microsoft.com/office/drawing/2017/decorative" val="1"/>
              </a:ext>
            </a:extLst>
          </p:cNvPr>
          <p:cNvSpPr/>
          <p:nvPr/>
        </p:nvSpPr>
        <p:spPr bwMode="auto">
          <a:xfrm>
            <a:off x="1044168" y="3686808"/>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A56C50A0-B797-49E4-B81E-7C9987A1417F}"/>
              </a:ext>
              <a:ext uri="{C183D7F6-B498-43B3-948B-1728B52AA6E4}">
                <adec:decorative xmlns:adec="http://schemas.microsoft.com/office/drawing/2017/decorative" val="1"/>
              </a:ext>
            </a:extLst>
          </p:cNvPr>
          <p:cNvCxnSpPr>
            <a:cxnSpLocks/>
          </p:cNvCxnSpPr>
          <p:nvPr/>
        </p:nvCxnSpPr>
        <p:spPr>
          <a:xfrm>
            <a:off x="1340306" y="3788374"/>
            <a:ext cx="60577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2EE5A0E-1360-4BC5-B131-E5232E4B562B}"/>
              </a:ext>
              <a:ext uri="{C183D7F6-B498-43B3-948B-1728B52AA6E4}">
                <adec:decorative xmlns:adec="http://schemas.microsoft.com/office/drawing/2017/decorative" val="1"/>
              </a:ext>
            </a:extLst>
          </p:cNvPr>
          <p:cNvSpPr/>
          <p:nvPr/>
        </p:nvSpPr>
        <p:spPr bwMode="auto">
          <a:xfrm>
            <a:off x="860151" y="3901438"/>
            <a:ext cx="1662220" cy="263788"/>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FF98A809-FF9F-4AA4-A4FE-9D36C210F179}"/>
              </a:ext>
              <a:ext uri="{C183D7F6-B498-43B3-948B-1728B52AA6E4}">
                <adec:decorative xmlns:adec="http://schemas.microsoft.com/office/drawing/2017/decorative" val="1"/>
              </a:ext>
            </a:extLst>
          </p:cNvPr>
          <p:cNvSpPr/>
          <p:nvPr/>
        </p:nvSpPr>
        <p:spPr bwMode="auto">
          <a:xfrm>
            <a:off x="1044168" y="3932872"/>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F080CA01-8E3A-4F4D-B680-DCABA2C96D57}"/>
              </a:ext>
              <a:ext uri="{C183D7F6-B498-43B3-948B-1728B52AA6E4}">
                <adec:decorative xmlns:adec="http://schemas.microsoft.com/office/drawing/2017/decorative" val="1"/>
              </a:ext>
            </a:extLst>
          </p:cNvPr>
          <p:cNvCxnSpPr>
            <a:cxnSpLocks/>
          </p:cNvCxnSpPr>
          <p:nvPr/>
        </p:nvCxnSpPr>
        <p:spPr>
          <a:xfrm>
            <a:off x="1340306" y="4034438"/>
            <a:ext cx="68830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DA8BCFE-C835-4B06-9CCA-D9907140FC04}"/>
              </a:ext>
              <a:ext uri="{C183D7F6-B498-43B3-948B-1728B52AA6E4}">
                <adec:decorative xmlns:adec="http://schemas.microsoft.com/office/drawing/2017/decorative" val="1"/>
              </a:ext>
            </a:extLst>
          </p:cNvPr>
          <p:cNvSpPr/>
          <p:nvPr/>
        </p:nvSpPr>
        <p:spPr bwMode="auto">
          <a:xfrm>
            <a:off x="1044168" y="4184523"/>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A431FA13-B3DA-4A7C-A61A-AF072FDEB688}"/>
              </a:ext>
              <a:ext uri="{C183D7F6-B498-43B3-948B-1728B52AA6E4}">
                <adec:decorative xmlns:adec="http://schemas.microsoft.com/office/drawing/2017/decorative" val="1"/>
              </a:ext>
            </a:extLst>
          </p:cNvPr>
          <p:cNvCxnSpPr>
            <a:cxnSpLocks/>
          </p:cNvCxnSpPr>
          <p:nvPr/>
        </p:nvCxnSpPr>
        <p:spPr>
          <a:xfrm>
            <a:off x="1340306" y="4286089"/>
            <a:ext cx="421512"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856DD926-5A38-400D-838A-98F8FAF08A8B}"/>
              </a:ext>
              <a:ext uri="{C183D7F6-B498-43B3-948B-1728B52AA6E4}">
                <adec:decorative xmlns:adec="http://schemas.microsoft.com/office/drawing/2017/decorative" val="1"/>
              </a:ext>
            </a:extLst>
          </p:cNvPr>
          <p:cNvSpPr/>
          <p:nvPr/>
        </p:nvSpPr>
        <p:spPr bwMode="auto">
          <a:xfrm>
            <a:off x="1044168" y="4437864"/>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7DB54DC8-7A71-43DC-8291-2425232A15FF}"/>
              </a:ext>
              <a:ext uri="{C183D7F6-B498-43B3-948B-1728B52AA6E4}">
                <adec:decorative xmlns:adec="http://schemas.microsoft.com/office/drawing/2017/decorative" val="1"/>
              </a:ext>
            </a:extLst>
          </p:cNvPr>
          <p:cNvCxnSpPr>
            <a:cxnSpLocks/>
          </p:cNvCxnSpPr>
          <p:nvPr/>
        </p:nvCxnSpPr>
        <p:spPr>
          <a:xfrm>
            <a:off x="1340306" y="4539430"/>
            <a:ext cx="82815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02C106-5F9A-4929-97CB-751D392F3778}"/>
              </a:ext>
              <a:ext uri="{C183D7F6-B498-43B3-948B-1728B52AA6E4}">
                <adec:decorative xmlns:adec="http://schemas.microsoft.com/office/drawing/2017/decorative" val="1"/>
              </a:ext>
            </a:extLst>
          </p:cNvPr>
          <p:cNvCxnSpPr>
            <a:cxnSpLocks/>
          </p:cNvCxnSpPr>
          <p:nvPr/>
        </p:nvCxnSpPr>
        <p:spPr>
          <a:xfrm>
            <a:off x="1044168" y="4943119"/>
            <a:ext cx="605771" cy="0"/>
          </a:xfrm>
          <a:prstGeom prst="line">
            <a:avLst/>
          </a:prstGeom>
          <a:ln w="762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C3081C0-15BC-4AD7-8AE9-12D74BAE1FD2}"/>
              </a:ext>
              <a:ext uri="{C183D7F6-B498-43B3-948B-1728B52AA6E4}">
                <adec:decorative xmlns:adec="http://schemas.microsoft.com/office/drawing/2017/decorative" val="1"/>
              </a:ext>
            </a:extLst>
          </p:cNvPr>
          <p:cNvSpPr/>
          <p:nvPr/>
        </p:nvSpPr>
        <p:spPr bwMode="auto">
          <a:xfrm>
            <a:off x="1044168" y="5086021"/>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E4CFB1CD-B6A3-4CB0-9E49-0AF0A2692B91}"/>
              </a:ext>
              <a:ext uri="{C183D7F6-B498-43B3-948B-1728B52AA6E4}">
                <adec:decorative xmlns:adec="http://schemas.microsoft.com/office/drawing/2017/decorative" val="1"/>
              </a:ext>
            </a:extLst>
          </p:cNvPr>
          <p:cNvCxnSpPr>
            <a:cxnSpLocks/>
          </p:cNvCxnSpPr>
          <p:nvPr/>
        </p:nvCxnSpPr>
        <p:spPr>
          <a:xfrm>
            <a:off x="1340306" y="5187587"/>
            <a:ext cx="60577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D4C3067-5893-474A-8192-04A3DCA51905}"/>
              </a:ext>
              <a:ext uri="{C183D7F6-B498-43B3-948B-1728B52AA6E4}">
                <adec:decorative xmlns:adec="http://schemas.microsoft.com/office/drawing/2017/decorative" val="1"/>
              </a:ext>
            </a:extLst>
          </p:cNvPr>
          <p:cNvSpPr/>
          <p:nvPr/>
        </p:nvSpPr>
        <p:spPr bwMode="auto">
          <a:xfrm>
            <a:off x="1044168" y="5332085"/>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222E6983-15EC-42CC-9289-1D98E7AE0F68}"/>
              </a:ext>
              <a:ext uri="{C183D7F6-B498-43B3-948B-1728B52AA6E4}">
                <adec:decorative xmlns:adec="http://schemas.microsoft.com/office/drawing/2017/decorative" val="1"/>
              </a:ext>
            </a:extLst>
          </p:cNvPr>
          <p:cNvCxnSpPr>
            <a:cxnSpLocks/>
          </p:cNvCxnSpPr>
          <p:nvPr/>
        </p:nvCxnSpPr>
        <p:spPr>
          <a:xfrm>
            <a:off x="1340306" y="5433651"/>
            <a:ext cx="688302"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FF76D16-48E8-4656-B922-147A0DF292B2}"/>
              </a:ext>
              <a:ext uri="{C183D7F6-B498-43B3-948B-1728B52AA6E4}">
                <adec:decorative xmlns:adec="http://schemas.microsoft.com/office/drawing/2017/decorative" val="1"/>
              </a:ext>
            </a:extLst>
          </p:cNvPr>
          <p:cNvSpPr/>
          <p:nvPr/>
        </p:nvSpPr>
        <p:spPr bwMode="auto">
          <a:xfrm>
            <a:off x="1044168" y="5583736"/>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BD93528A-F1A4-46EE-862C-05D9919F7D25}"/>
              </a:ext>
              <a:ext uri="{C183D7F6-B498-43B3-948B-1728B52AA6E4}">
                <adec:decorative xmlns:adec="http://schemas.microsoft.com/office/drawing/2017/decorative" val="1"/>
              </a:ext>
            </a:extLst>
          </p:cNvPr>
          <p:cNvCxnSpPr>
            <a:cxnSpLocks/>
          </p:cNvCxnSpPr>
          <p:nvPr/>
        </p:nvCxnSpPr>
        <p:spPr>
          <a:xfrm>
            <a:off x="1340306" y="5685302"/>
            <a:ext cx="421512"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B8FB1F92-2A8D-4367-9FFF-627A47038A47}"/>
              </a:ext>
              <a:ext uri="{C183D7F6-B498-43B3-948B-1728B52AA6E4}">
                <adec:decorative xmlns:adec="http://schemas.microsoft.com/office/drawing/2017/decorative" val="1"/>
              </a:ext>
            </a:extLst>
          </p:cNvPr>
          <p:cNvSpPr/>
          <p:nvPr/>
        </p:nvSpPr>
        <p:spPr bwMode="auto">
          <a:xfrm>
            <a:off x="1044168" y="5837077"/>
            <a:ext cx="203132" cy="20313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DE8CC7D-7CA4-4BF0-BF40-F93EBF545EF1}"/>
              </a:ext>
              <a:ext uri="{C183D7F6-B498-43B3-948B-1728B52AA6E4}">
                <adec:decorative xmlns:adec="http://schemas.microsoft.com/office/drawing/2017/decorative" val="1"/>
              </a:ext>
            </a:extLst>
          </p:cNvPr>
          <p:cNvCxnSpPr>
            <a:cxnSpLocks/>
          </p:cNvCxnSpPr>
          <p:nvPr/>
        </p:nvCxnSpPr>
        <p:spPr>
          <a:xfrm>
            <a:off x="1340306" y="5938643"/>
            <a:ext cx="82815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007EA08-212B-4EA3-9D5D-B7F2CF79F568}"/>
              </a:ext>
              <a:ext uri="{C183D7F6-B498-43B3-948B-1728B52AA6E4}">
                <adec:decorative xmlns:adec="http://schemas.microsoft.com/office/drawing/2017/decorative" val="1"/>
              </a:ext>
            </a:extLst>
          </p:cNvPr>
          <p:cNvSpPr/>
          <p:nvPr/>
        </p:nvSpPr>
        <p:spPr bwMode="auto">
          <a:xfrm>
            <a:off x="860153" y="1605253"/>
            <a:ext cx="1665212" cy="293224"/>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8AB106F-6D65-4DDD-848A-374AF7CCD042}"/>
              </a:ext>
              <a:ext uri="{C183D7F6-B498-43B3-948B-1728B52AA6E4}">
                <adec:decorative xmlns:adec="http://schemas.microsoft.com/office/drawing/2017/decorative" val="1"/>
              </a:ext>
            </a:extLst>
          </p:cNvPr>
          <p:cNvSpPr/>
          <p:nvPr/>
        </p:nvSpPr>
        <p:spPr>
          <a:xfrm>
            <a:off x="860153" y="585788"/>
            <a:ext cx="6260743" cy="100450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8F5EF-70ED-4A7A-A999-0A5271EC7254}"/>
              </a:ext>
            </a:extLst>
          </p:cNvPr>
          <p:cNvSpPr/>
          <p:nvPr/>
        </p:nvSpPr>
        <p:spPr>
          <a:xfrm>
            <a:off x="1359506" y="963446"/>
            <a:ext cx="5285517" cy="4095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bg1">
                    <a:lumMod val="50000"/>
                    <a:lumOff val="50000"/>
                  </a:schemeClr>
                </a:solidFill>
                <a:latin typeface="Consolas" panose="020B0609020204030204" pitchFamily="49" charset="0"/>
              </a:rPr>
              <a:t>https://...</a:t>
            </a:r>
          </a:p>
        </p:txBody>
      </p:sp>
      <p:sp>
        <p:nvSpPr>
          <p:cNvPr id="16" name="Isosceles Triangle 15">
            <a:extLst>
              <a:ext uri="{FF2B5EF4-FFF2-40B4-BE49-F238E27FC236}">
                <a16:creationId xmlns:a16="http://schemas.microsoft.com/office/drawing/2014/main" id="{1039AA0E-AB0F-42EC-BE4B-5BD2657ABD2C}"/>
              </a:ext>
              <a:ext uri="{C183D7F6-B498-43B3-948B-1728B52AA6E4}">
                <adec:decorative xmlns:adec="http://schemas.microsoft.com/office/drawing/2017/decorative" val="1"/>
              </a:ext>
            </a:extLst>
          </p:cNvPr>
          <p:cNvSpPr/>
          <p:nvPr/>
        </p:nvSpPr>
        <p:spPr>
          <a:xfrm rot="16200000">
            <a:off x="972496" y="1088525"/>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708D5452-D7B9-48AF-88D7-481F34B37A5F}"/>
              </a:ext>
              <a:ext uri="{C183D7F6-B498-43B3-948B-1728B52AA6E4}">
                <adec:decorative xmlns:adec="http://schemas.microsoft.com/office/drawing/2017/decorative" val="1"/>
              </a:ext>
            </a:extLst>
          </p:cNvPr>
          <p:cNvCxnSpPr>
            <a:cxnSpLocks/>
          </p:cNvCxnSpPr>
          <p:nvPr/>
        </p:nvCxnSpPr>
        <p:spPr>
          <a:xfrm>
            <a:off x="6743491" y="1040620"/>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8F48A7-792A-419D-BCAD-84E870E85C14}"/>
              </a:ext>
              <a:ext uri="{C183D7F6-B498-43B3-948B-1728B52AA6E4}">
                <adec:decorative xmlns:adec="http://schemas.microsoft.com/office/drawing/2017/decorative" val="1"/>
              </a:ext>
            </a:extLst>
          </p:cNvPr>
          <p:cNvCxnSpPr>
            <a:cxnSpLocks/>
          </p:cNvCxnSpPr>
          <p:nvPr/>
        </p:nvCxnSpPr>
        <p:spPr>
          <a:xfrm>
            <a:off x="6743491" y="1300417"/>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A3CF0E-F30C-4F55-9C11-DA4031C32388}"/>
              </a:ext>
              <a:ext uri="{C183D7F6-B498-43B3-948B-1728B52AA6E4}">
                <adec:decorative xmlns:adec="http://schemas.microsoft.com/office/drawing/2017/decorative" val="1"/>
              </a:ext>
            </a:extLst>
          </p:cNvPr>
          <p:cNvCxnSpPr>
            <a:cxnSpLocks/>
          </p:cNvCxnSpPr>
          <p:nvPr/>
        </p:nvCxnSpPr>
        <p:spPr>
          <a:xfrm>
            <a:off x="6743491" y="1170091"/>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F0672D-0BC8-40B4-9011-B5B3622AB4CA}"/>
              </a:ext>
              <a:ext uri="{C183D7F6-B498-43B3-948B-1728B52AA6E4}">
                <adec:decorative xmlns:adec="http://schemas.microsoft.com/office/drawing/2017/decorative" val="1"/>
              </a:ext>
            </a:extLst>
          </p:cNvPr>
          <p:cNvGrpSpPr/>
          <p:nvPr/>
        </p:nvGrpSpPr>
        <p:grpSpPr>
          <a:xfrm>
            <a:off x="6069036" y="585788"/>
            <a:ext cx="1051860" cy="278268"/>
            <a:chOff x="7155123" y="1132819"/>
            <a:chExt cx="1315176" cy="278268"/>
          </a:xfrm>
        </p:grpSpPr>
        <p:sp>
          <p:nvSpPr>
            <p:cNvPr id="13" name="Rectangle 12">
              <a:extLst>
                <a:ext uri="{FF2B5EF4-FFF2-40B4-BE49-F238E27FC236}">
                  <a16:creationId xmlns:a16="http://schemas.microsoft.com/office/drawing/2014/main" id="{03032435-F5DB-4321-8D0F-CB37299427C3}"/>
                </a:ext>
              </a:extLst>
            </p:cNvPr>
            <p:cNvSpPr/>
            <p:nvPr/>
          </p:nvSpPr>
          <p:spPr>
            <a:xfrm>
              <a:off x="8073778" y="1132819"/>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4" name="Rectangle 13">
              <a:extLst>
                <a:ext uri="{FF2B5EF4-FFF2-40B4-BE49-F238E27FC236}">
                  <a16:creationId xmlns:a16="http://schemas.microsoft.com/office/drawing/2014/main" id="{F6EAE95F-4B90-4BA7-AF7E-5C0B3EF15F5E}"/>
                </a:ext>
              </a:extLst>
            </p:cNvPr>
            <p:cNvSpPr/>
            <p:nvPr/>
          </p:nvSpPr>
          <p:spPr>
            <a:xfrm>
              <a:off x="7616967"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14">
              <a:extLst>
                <a:ext uri="{FF2B5EF4-FFF2-40B4-BE49-F238E27FC236}">
                  <a16:creationId xmlns:a16="http://schemas.microsoft.com/office/drawing/2014/main" id="{722087BF-FE7E-43EE-AFA1-57897F1FE909}"/>
                </a:ext>
              </a:extLst>
            </p:cNvPr>
            <p:cNvSpPr/>
            <p:nvPr/>
          </p:nvSpPr>
          <p:spPr>
            <a:xfrm>
              <a:off x="7155123"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1" name="Group 20">
              <a:extLst>
                <a:ext uri="{FF2B5EF4-FFF2-40B4-BE49-F238E27FC236}">
                  <a16:creationId xmlns:a16="http://schemas.microsoft.com/office/drawing/2014/main" id="{DFC93CF4-9284-4B1A-9D3C-A5356244E271}"/>
                </a:ext>
              </a:extLst>
            </p:cNvPr>
            <p:cNvGrpSpPr/>
            <p:nvPr/>
          </p:nvGrpSpPr>
          <p:grpSpPr>
            <a:xfrm>
              <a:off x="8188748" y="1209432"/>
              <a:ext cx="166584" cy="125041"/>
              <a:chOff x="7112262" y="1295498"/>
              <a:chExt cx="96702" cy="54274"/>
            </a:xfrm>
            <a:solidFill>
              <a:schemeClr val="tx1">
                <a:lumMod val="65000"/>
              </a:schemeClr>
            </a:solidFill>
          </p:grpSpPr>
          <p:cxnSp>
            <p:nvCxnSpPr>
              <p:cNvPr id="28" name="Straight Connector 27">
                <a:extLst>
                  <a:ext uri="{FF2B5EF4-FFF2-40B4-BE49-F238E27FC236}">
                    <a16:creationId xmlns:a16="http://schemas.microsoft.com/office/drawing/2014/main" id="{07302D47-F34F-4E02-B0CB-1E3AB5B35B8A}"/>
                  </a:ext>
                </a:extLst>
              </p:cNvPr>
              <p:cNvCxnSpPr/>
              <p:nvPr/>
            </p:nvCxnSpPr>
            <p:spPr>
              <a:xfrm>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7CD12D-2AB9-422E-9A84-026F84F35C43}"/>
                  </a:ext>
                </a:extLst>
              </p:cNvPr>
              <p:cNvCxnSpPr>
                <a:cxnSpLocks/>
              </p:cNvCxnSpPr>
              <p:nvPr/>
            </p:nvCxnSpPr>
            <p:spPr>
              <a:xfrm flipH="1">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78037DAD-E5FC-4E62-A167-8BB224D53274}"/>
                </a:ext>
              </a:extLst>
            </p:cNvPr>
            <p:cNvCxnSpPr>
              <a:cxnSpLocks/>
            </p:cNvCxnSpPr>
            <p:nvPr/>
          </p:nvCxnSpPr>
          <p:spPr>
            <a:xfrm>
              <a:off x="7244588" y="1330170"/>
              <a:ext cx="217560" cy="0"/>
            </a:xfrm>
            <a:prstGeom prst="line">
              <a:avLst/>
            </a:prstGeom>
            <a:solidFill>
              <a:schemeClr val="tx1">
                <a:lumMod val="65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9AC959-7C0E-46F5-A9DA-ED0E343EBC44}"/>
                </a:ext>
              </a:extLst>
            </p:cNvPr>
            <p:cNvGrpSpPr/>
            <p:nvPr/>
          </p:nvGrpSpPr>
          <p:grpSpPr>
            <a:xfrm>
              <a:off x="7725803" y="1209432"/>
              <a:ext cx="198261" cy="120737"/>
              <a:chOff x="6731064" y="1250524"/>
              <a:chExt cx="126294" cy="56142"/>
            </a:xfrm>
            <a:solidFill>
              <a:schemeClr val="tx1">
                <a:lumMod val="65000"/>
              </a:schemeClr>
            </a:solidFill>
          </p:grpSpPr>
          <p:cxnSp>
            <p:nvCxnSpPr>
              <p:cNvPr id="24" name="Straight Connector 23">
                <a:extLst>
                  <a:ext uri="{FF2B5EF4-FFF2-40B4-BE49-F238E27FC236}">
                    <a16:creationId xmlns:a16="http://schemas.microsoft.com/office/drawing/2014/main" id="{43D81D0C-5826-4693-B914-F0CA2CA915CF}"/>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B057D3-EF95-432D-A7A3-0F7F4511B4AE}"/>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8AC5A4-2F1E-4DE7-8E20-47D0D279184F}"/>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4A135B-E184-4EDB-8CAB-D9F9F6FBDD45}"/>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46" name="Isosceles Triangle 245">
            <a:extLst>
              <a:ext uri="{FF2B5EF4-FFF2-40B4-BE49-F238E27FC236}">
                <a16:creationId xmlns:a16="http://schemas.microsoft.com/office/drawing/2014/main" id="{EFD289FE-E881-48A0-82CE-7DDF4719D349}"/>
              </a:ext>
              <a:ext uri="{C183D7F6-B498-43B3-948B-1728B52AA6E4}">
                <adec:decorative xmlns:adec="http://schemas.microsoft.com/office/drawing/2017/decorative" val="1"/>
              </a:ext>
            </a:extLst>
          </p:cNvPr>
          <p:cNvSpPr/>
          <p:nvPr/>
        </p:nvSpPr>
        <p:spPr>
          <a:xfrm rot="16200000">
            <a:off x="2744453" y="5970981"/>
            <a:ext cx="181638" cy="11343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7" name="Straight Connector 246">
            <a:extLst>
              <a:ext uri="{FF2B5EF4-FFF2-40B4-BE49-F238E27FC236}">
                <a16:creationId xmlns:a16="http://schemas.microsoft.com/office/drawing/2014/main" id="{78359F1D-A298-48C8-A9D6-8FFF7AB723A1}"/>
              </a:ext>
              <a:ext uri="{C183D7F6-B498-43B3-948B-1728B52AA6E4}">
                <adec:decorative xmlns:adec="http://schemas.microsoft.com/office/drawing/2017/decorative" val="1"/>
              </a:ext>
            </a:extLst>
          </p:cNvPr>
          <p:cNvCxnSpPr>
            <a:cxnSpLocks/>
          </p:cNvCxnSpPr>
          <p:nvPr/>
        </p:nvCxnSpPr>
        <p:spPr>
          <a:xfrm>
            <a:off x="3017301" y="6027697"/>
            <a:ext cx="592283"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332" name="Group 331">
            <a:extLst>
              <a:ext uri="{FF2B5EF4-FFF2-40B4-BE49-F238E27FC236}">
                <a16:creationId xmlns:a16="http://schemas.microsoft.com/office/drawing/2014/main" id="{1C44AF03-6D83-49FF-A3FB-33EC30BE0172}"/>
              </a:ext>
              <a:ext uri="{C183D7F6-B498-43B3-948B-1728B52AA6E4}">
                <adec:decorative xmlns:adec="http://schemas.microsoft.com/office/drawing/2017/decorative" val="1"/>
              </a:ext>
            </a:extLst>
          </p:cNvPr>
          <p:cNvGrpSpPr/>
          <p:nvPr/>
        </p:nvGrpSpPr>
        <p:grpSpPr>
          <a:xfrm>
            <a:off x="3567207" y="2784245"/>
            <a:ext cx="2236539" cy="616411"/>
            <a:chOff x="3294247" y="2784245"/>
            <a:chExt cx="2236539" cy="616411"/>
          </a:xfrm>
        </p:grpSpPr>
        <p:grpSp>
          <p:nvGrpSpPr>
            <p:cNvPr id="237" name="Group 236">
              <a:extLst>
                <a:ext uri="{FF2B5EF4-FFF2-40B4-BE49-F238E27FC236}">
                  <a16:creationId xmlns:a16="http://schemas.microsoft.com/office/drawing/2014/main" id="{A1246278-8094-43BD-B73D-C7A31E57A830}"/>
                </a:ext>
              </a:extLst>
            </p:cNvPr>
            <p:cNvGrpSpPr/>
            <p:nvPr/>
          </p:nvGrpSpPr>
          <p:grpSpPr>
            <a:xfrm>
              <a:off x="3561547" y="2784245"/>
              <a:ext cx="1812957" cy="616411"/>
              <a:chOff x="3881342" y="2683028"/>
              <a:chExt cx="1812957" cy="616411"/>
            </a:xfrm>
          </p:grpSpPr>
          <p:cxnSp>
            <p:nvCxnSpPr>
              <p:cNvPr id="232" name="Straight Connector 231">
                <a:extLst>
                  <a:ext uri="{FF2B5EF4-FFF2-40B4-BE49-F238E27FC236}">
                    <a16:creationId xmlns:a16="http://schemas.microsoft.com/office/drawing/2014/main" id="{72A7EC25-248C-4FA9-95BB-0A2B520D0B8E}"/>
                  </a:ext>
                </a:extLst>
              </p:cNvPr>
              <p:cNvCxnSpPr>
                <a:cxnSpLocks/>
              </p:cNvCxnSpPr>
              <p:nvPr/>
            </p:nvCxnSpPr>
            <p:spPr>
              <a:xfrm>
                <a:off x="3881342" y="3299439"/>
                <a:ext cx="1812957"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833372DE-2A4B-4448-BE1D-81BA88A308F3}"/>
                  </a:ext>
                </a:extLst>
              </p:cNvPr>
              <p:cNvCxnSpPr>
                <a:cxnSpLocks/>
              </p:cNvCxnSpPr>
              <p:nvPr/>
            </p:nvCxnSpPr>
            <p:spPr>
              <a:xfrm flipV="1">
                <a:off x="3881342" y="2683028"/>
                <a:ext cx="0" cy="616411"/>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sp>
          <p:nvSpPr>
            <p:cNvPr id="239" name="Rectangle 238">
              <a:extLst>
                <a:ext uri="{FF2B5EF4-FFF2-40B4-BE49-F238E27FC236}">
                  <a16:creationId xmlns:a16="http://schemas.microsoft.com/office/drawing/2014/main" id="{5F52E2B8-1993-462A-ACFA-9BCBD8F0E07D}"/>
                </a:ext>
              </a:extLst>
            </p:cNvPr>
            <p:cNvSpPr/>
            <p:nvPr/>
          </p:nvSpPr>
          <p:spPr bwMode="auto">
            <a:xfrm>
              <a:off x="3625170" y="3039653"/>
              <a:ext cx="146018" cy="34072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BCF8E305-45E6-43EA-9A6F-BC79067BBB98}"/>
                </a:ext>
              </a:extLst>
            </p:cNvPr>
            <p:cNvSpPr/>
            <p:nvPr/>
          </p:nvSpPr>
          <p:spPr bwMode="auto">
            <a:xfrm>
              <a:off x="3858886" y="2980019"/>
              <a:ext cx="146018" cy="400357"/>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B7A771B3-5ECF-4546-AA59-9534B03A288E}"/>
                </a:ext>
              </a:extLst>
            </p:cNvPr>
            <p:cNvSpPr/>
            <p:nvPr/>
          </p:nvSpPr>
          <p:spPr bwMode="auto">
            <a:xfrm>
              <a:off x="4109960" y="2824403"/>
              <a:ext cx="146018" cy="55597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242" name="Rectangle 241">
              <a:extLst>
                <a:ext uri="{FF2B5EF4-FFF2-40B4-BE49-F238E27FC236}">
                  <a16:creationId xmlns:a16="http://schemas.microsoft.com/office/drawing/2014/main" id="{050FB846-99B7-41F1-9E72-BB1BEFD037F7}"/>
                </a:ext>
              </a:extLst>
            </p:cNvPr>
            <p:cNvSpPr/>
            <p:nvPr/>
          </p:nvSpPr>
          <p:spPr bwMode="auto">
            <a:xfrm>
              <a:off x="4361034" y="2977569"/>
              <a:ext cx="146018" cy="402807"/>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47305ADD-0506-416F-B591-693815B242DC}"/>
                </a:ext>
              </a:extLst>
            </p:cNvPr>
            <p:cNvSpPr/>
            <p:nvPr/>
          </p:nvSpPr>
          <p:spPr bwMode="auto">
            <a:xfrm>
              <a:off x="4610260" y="2873850"/>
              <a:ext cx="146018" cy="5065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A56420EC-7199-4A4B-B709-9D2D04A1B38A}"/>
                </a:ext>
              </a:extLst>
            </p:cNvPr>
            <p:cNvSpPr/>
            <p:nvPr/>
          </p:nvSpPr>
          <p:spPr bwMode="auto">
            <a:xfrm>
              <a:off x="4830209" y="3188345"/>
              <a:ext cx="146018" cy="192032"/>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AABE1522-BCC6-4D55-B165-AEB21E859949}"/>
                </a:ext>
              </a:extLst>
            </p:cNvPr>
            <p:cNvSpPr/>
            <p:nvPr/>
          </p:nvSpPr>
          <p:spPr bwMode="auto">
            <a:xfrm>
              <a:off x="5037551" y="3293753"/>
              <a:ext cx="146018" cy="8662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248" name="Isosceles Triangle 247">
              <a:extLst>
                <a:ext uri="{FF2B5EF4-FFF2-40B4-BE49-F238E27FC236}">
                  <a16:creationId xmlns:a16="http://schemas.microsoft.com/office/drawing/2014/main" id="{555FE232-0DE6-4BCC-AB1D-111776F7A941}"/>
                </a:ext>
              </a:extLst>
            </p:cNvPr>
            <p:cNvSpPr/>
            <p:nvPr/>
          </p:nvSpPr>
          <p:spPr>
            <a:xfrm rot="16200000">
              <a:off x="3260145" y="3045372"/>
              <a:ext cx="181638" cy="113434"/>
            </a:xfrm>
            <a:prstGeom prst="triangl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Isosceles Triangle 248">
              <a:extLst>
                <a:ext uri="{FF2B5EF4-FFF2-40B4-BE49-F238E27FC236}">
                  <a16:creationId xmlns:a16="http://schemas.microsoft.com/office/drawing/2014/main" id="{2E594FF6-DF2D-452A-AE31-AA1F57014C05}"/>
                </a:ext>
              </a:extLst>
            </p:cNvPr>
            <p:cNvSpPr/>
            <p:nvPr/>
          </p:nvSpPr>
          <p:spPr>
            <a:xfrm rot="5400000">
              <a:off x="5383250" y="3049265"/>
              <a:ext cx="181638" cy="113434"/>
            </a:xfrm>
            <a:prstGeom prst="triangl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1" name="Group 330">
            <a:extLst>
              <a:ext uri="{FF2B5EF4-FFF2-40B4-BE49-F238E27FC236}">
                <a16:creationId xmlns:a16="http://schemas.microsoft.com/office/drawing/2014/main" id="{F09907BB-C271-4981-9C56-E0F497B0957C}"/>
              </a:ext>
              <a:ext uri="{C183D7F6-B498-43B3-948B-1728B52AA6E4}">
                <adec:decorative xmlns:adec="http://schemas.microsoft.com/office/drawing/2017/decorative" val="1"/>
              </a:ext>
            </a:extLst>
          </p:cNvPr>
          <p:cNvGrpSpPr/>
          <p:nvPr/>
        </p:nvGrpSpPr>
        <p:grpSpPr>
          <a:xfrm>
            <a:off x="3290997" y="3055326"/>
            <a:ext cx="3023592" cy="1789657"/>
            <a:chOff x="3087092" y="2639202"/>
            <a:chExt cx="3023592" cy="1789657"/>
          </a:xfrm>
        </p:grpSpPr>
        <p:sp>
          <p:nvSpPr>
            <p:cNvPr id="250" name="Rectangle: Rounded Corners 249">
              <a:extLst>
                <a:ext uri="{FF2B5EF4-FFF2-40B4-BE49-F238E27FC236}">
                  <a16:creationId xmlns:a16="http://schemas.microsoft.com/office/drawing/2014/main" id="{1B2E6147-614D-4AA0-AC3A-E9FB4CA6FE6D}"/>
                </a:ext>
              </a:extLst>
            </p:cNvPr>
            <p:cNvSpPr/>
            <p:nvPr/>
          </p:nvSpPr>
          <p:spPr bwMode="auto">
            <a:xfrm>
              <a:off x="3087092" y="2639202"/>
              <a:ext cx="3023592" cy="1789657"/>
            </a:xfrm>
            <a:prstGeom prst="roundRect">
              <a:avLst>
                <a:gd name="adj" fmla="val 10208"/>
              </a:avLst>
            </a:prstGeom>
            <a:solidFill>
              <a:schemeClr val="tx1"/>
            </a:solidFill>
            <a:ln>
              <a:noFill/>
              <a:headEnd type="none" w="med" len="med"/>
              <a:tailEnd type="none" w="med" len="med"/>
            </a:ln>
            <a:effectLst>
              <a:outerShdw blurRad="495300" dist="38100" dir="5400000" algn="t" rotWithShape="0">
                <a:prstClr val="black">
                  <a:alpha val="6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251" name="Straight Connector 250">
              <a:extLst>
                <a:ext uri="{FF2B5EF4-FFF2-40B4-BE49-F238E27FC236}">
                  <a16:creationId xmlns:a16="http://schemas.microsoft.com/office/drawing/2014/main" id="{3976F2AB-4F46-433A-93CF-EC7BE9340E50}"/>
                </a:ext>
              </a:extLst>
            </p:cNvPr>
            <p:cNvCxnSpPr>
              <a:cxnSpLocks/>
            </p:cNvCxnSpPr>
            <p:nvPr/>
          </p:nvCxnSpPr>
          <p:spPr>
            <a:xfrm>
              <a:off x="3378902" y="3011269"/>
              <a:ext cx="731058"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99E94B68-934C-4D97-9941-D7F410C7F8F4}"/>
                </a:ext>
              </a:extLst>
            </p:cNvPr>
            <p:cNvCxnSpPr>
              <a:cxnSpLocks/>
            </p:cNvCxnSpPr>
            <p:nvPr/>
          </p:nvCxnSpPr>
          <p:spPr>
            <a:xfrm>
              <a:off x="3375648" y="3293753"/>
              <a:ext cx="1185337" cy="0"/>
            </a:xfrm>
            <a:prstGeom prst="line">
              <a:avLst/>
            </a:prstGeom>
            <a:ln w="1905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78467DA9-CDCE-4FBA-A63F-CBC93133812B}"/>
                </a:ext>
              </a:extLst>
            </p:cNvPr>
            <p:cNvCxnSpPr>
              <a:cxnSpLocks/>
            </p:cNvCxnSpPr>
            <p:nvPr/>
          </p:nvCxnSpPr>
          <p:spPr>
            <a:xfrm>
              <a:off x="3375648" y="3586316"/>
              <a:ext cx="180792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45DF944-D19C-47AD-8E91-2206DBD4E173}"/>
                </a:ext>
              </a:extLst>
            </p:cNvPr>
            <p:cNvCxnSpPr>
              <a:cxnSpLocks/>
            </p:cNvCxnSpPr>
            <p:nvPr/>
          </p:nvCxnSpPr>
          <p:spPr>
            <a:xfrm>
              <a:off x="3358432" y="3738196"/>
              <a:ext cx="1471777"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870F8EB3-B162-4363-ACD5-BE5FA4628431}"/>
                </a:ext>
              </a:extLst>
            </p:cNvPr>
            <p:cNvSpPr/>
            <p:nvPr/>
          </p:nvSpPr>
          <p:spPr bwMode="auto">
            <a:xfrm>
              <a:off x="5160317" y="3959399"/>
              <a:ext cx="7391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263" name="Isosceles Triangle 262">
              <a:extLst>
                <a:ext uri="{FF2B5EF4-FFF2-40B4-BE49-F238E27FC236}">
                  <a16:creationId xmlns:a16="http://schemas.microsoft.com/office/drawing/2014/main" id="{A482EB48-4651-4162-845C-64B6D45FB7FE}"/>
                </a:ext>
              </a:extLst>
            </p:cNvPr>
            <p:cNvSpPr/>
            <p:nvPr/>
          </p:nvSpPr>
          <p:spPr>
            <a:xfrm rot="5400000">
              <a:off x="5475008" y="4022537"/>
              <a:ext cx="153079" cy="12366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4" name="Oval 293">
            <a:extLst>
              <a:ext uri="{FF2B5EF4-FFF2-40B4-BE49-F238E27FC236}">
                <a16:creationId xmlns:a16="http://schemas.microsoft.com/office/drawing/2014/main" id="{031CA86B-96A1-442A-9C12-A12EEE4962D0}"/>
              </a:ext>
              <a:ext uri="{C183D7F6-B498-43B3-948B-1728B52AA6E4}">
                <adec:decorative xmlns:adec="http://schemas.microsoft.com/office/drawing/2017/decorative" val="1"/>
              </a:ext>
            </a:extLst>
          </p:cNvPr>
          <p:cNvSpPr/>
          <p:nvPr/>
        </p:nvSpPr>
        <p:spPr bwMode="auto">
          <a:xfrm>
            <a:off x="8353482" y="913327"/>
            <a:ext cx="472357" cy="47235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299" name="Straight Connector 298">
            <a:extLst>
              <a:ext uri="{FF2B5EF4-FFF2-40B4-BE49-F238E27FC236}">
                <a16:creationId xmlns:a16="http://schemas.microsoft.com/office/drawing/2014/main" id="{B58290AD-2AD8-4620-94B2-976258A886D1}"/>
              </a:ext>
              <a:ext uri="{C183D7F6-B498-43B3-948B-1728B52AA6E4}">
                <adec:decorative xmlns:adec="http://schemas.microsoft.com/office/drawing/2017/decorative" val="1"/>
              </a:ext>
            </a:extLst>
          </p:cNvPr>
          <p:cNvCxnSpPr>
            <a:cxnSpLocks/>
          </p:cNvCxnSpPr>
          <p:nvPr/>
        </p:nvCxnSpPr>
        <p:spPr>
          <a:xfrm>
            <a:off x="8975860" y="1309617"/>
            <a:ext cx="605771"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6C490FE0-7AD3-43BF-A563-9DA69D55AB2A}"/>
              </a:ext>
              <a:ext uri="{C183D7F6-B498-43B3-948B-1728B52AA6E4}">
                <adec:decorative xmlns:adec="http://schemas.microsoft.com/office/drawing/2017/decorative" val="1"/>
              </a:ext>
            </a:extLst>
          </p:cNvPr>
          <p:cNvSpPr/>
          <p:nvPr/>
        </p:nvSpPr>
        <p:spPr bwMode="auto">
          <a:xfrm>
            <a:off x="8975860" y="1051218"/>
            <a:ext cx="878931" cy="136301"/>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6BEC95FC-4EF0-441F-9453-1FD9147D43F4}"/>
              </a:ext>
              <a:ext uri="{C183D7F6-B498-43B3-948B-1728B52AA6E4}">
                <adec:decorative xmlns:adec="http://schemas.microsoft.com/office/drawing/2017/decorative" val="1"/>
              </a:ext>
            </a:extLst>
          </p:cNvPr>
          <p:cNvSpPr/>
          <p:nvPr/>
        </p:nvSpPr>
        <p:spPr bwMode="auto">
          <a:xfrm>
            <a:off x="10483074" y="1047538"/>
            <a:ext cx="332616" cy="29397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318" name="Straight Connector 317">
            <a:extLst>
              <a:ext uri="{FF2B5EF4-FFF2-40B4-BE49-F238E27FC236}">
                <a16:creationId xmlns:a16="http://schemas.microsoft.com/office/drawing/2014/main" id="{3E6530FC-45FF-472E-836B-59902284DC69}"/>
              </a:ext>
              <a:ext uri="{C183D7F6-B498-43B3-948B-1728B52AA6E4}">
                <adec:decorative xmlns:adec="http://schemas.microsoft.com/office/drawing/2017/decorative" val="1"/>
              </a:ext>
            </a:extLst>
          </p:cNvPr>
          <p:cNvCxnSpPr>
            <a:cxnSpLocks/>
          </p:cNvCxnSpPr>
          <p:nvPr/>
        </p:nvCxnSpPr>
        <p:spPr>
          <a:xfrm>
            <a:off x="10558607" y="1126396"/>
            <a:ext cx="179722"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9B045732-5768-4EC2-A2F6-3B4FDD0C239D}"/>
              </a:ext>
              <a:ext uri="{C183D7F6-B498-43B3-948B-1728B52AA6E4}">
                <adec:decorative xmlns:adec="http://schemas.microsoft.com/office/drawing/2017/decorative" val="1"/>
              </a:ext>
            </a:extLst>
          </p:cNvPr>
          <p:cNvCxnSpPr>
            <a:cxnSpLocks/>
          </p:cNvCxnSpPr>
          <p:nvPr/>
        </p:nvCxnSpPr>
        <p:spPr>
          <a:xfrm>
            <a:off x="10558607" y="1190968"/>
            <a:ext cx="179722"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42DA7CF7-13BE-4B9D-9A45-4C0176B5CBB2}"/>
              </a:ext>
              <a:ext uri="{C183D7F6-B498-43B3-948B-1728B52AA6E4}">
                <adec:decorative xmlns:adec="http://schemas.microsoft.com/office/drawing/2017/decorative" val="1"/>
              </a:ext>
            </a:extLst>
          </p:cNvPr>
          <p:cNvCxnSpPr>
            <a:cxnSpLocks/>
          </p:cNvCxnSpPr>
          <p:nvPr/>
        </p:nvCxnSpPr>
        <p:spPr>
          <a:xfrm>
            <a:off x="10558607" y="1256237"/>
            <a:ext cx="179722"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04AB21FC-5370-4272-9FDF-8C42F805336C}"/>
              </a:ext>
              <a:ext uri="{C183D7F6-B498-43B3-948B-1728B52AA6E4}">
                <adec:decorative xmlns:adec="http://schemas.microsoft.com/office/drawing/2017/decorative" val="1"/>
              </a:ext>
            </a:extLst>
          </p:cNvPr>
          <p:cNvSpPr/>
          <p:nvPr/>
        </p:nvSpPr>
        <p:spPr bwMode="auto">
          <a:xfrm>
            <a:off x="8300547" y="1767734"/>
            <a:ext cx="675313" cy="675313"/>
          </a:xfrm>
          <a:prstGeom prst="roundRect">
            <a:avLst>
              <a:gd name="adj" fmla="val 23219"/>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329" name="Straight Connector 328">
            <a:extLst>
              <a:ext uri="{FF2B5EF4-FFF2-40B4-BE49-F238E27FC236}">
                <a16:creationId xmlns:a16="http://schemas.microsoft.com/office/drawing/2014/main" id="{DDF044BB-5AAE-4149-B3D5-A55FC88BF0C3}"/>
              </a:ext>
              <a:ext uri="{C183D7F6-B498-43B3-948B-1728B52AA6E4}">
                <adec:decorative xmlns:adec="http://schemas.microsoft.com/office/drawing/2017/decorative" val="1"/>
              </a:ext>
            </a:extLst>
          </p:cNvPr>
          <p:cNvCxnSpPr>
            <a:cxnSpLocks/>
          </p:cNvCxnSpPr>
          <p:nvPr/>
        </p:nvCxnSpPr>
        <p:spPr>
          <a:xfrm>
            <a:off x="9197195" y="2012670"/>
            <a:ext cx="1185337" cy="0"/>
          </a:xfrm>
          <a:prstGeom prst="line">
            <a:avLst/>
          </a:prstGeom>
          <a:ln w="1905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20B49C70-F1DC-4D87-8F15-57A481D19765}"/>
              </a:ext>
              <a:ext uri="{C183D7F6-B498-43B3-948B-1728B52AA6E4}">
                <adec:decorative xmlns:adec="http://schemas.microsoft.com/office/drawing/2017/decorative" val="1"/>
              </a:ext>
            </a:extLst>
          </p:cNvPr>
          <p:cNvCxnSpPr>
            <a:cxnSpLocks/>
          </p:cNvCxnSpPr>
          <p:nvPr/>
        </p:nvCxnSpPr>
        <p:spPr>
          <a:xfrm>
            <a:off x="9197195" y="2244575"/>
            <a:ext cx="1486350"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3" name="Group 332">
            <a:extLst>
              <a:ext uri="{FF2B5EF4-FFF2-40B4-BE49-F238E27FC236}">
                <a16:creationId xmlns:a16="http://schemas.microsoft.com/office/drawing/2014/main" id="{7B6C7FC7-F78D-4F8C-BA36-159461C54D4A}"/>
              </a:ext>
              <a:ext uri="{C183D7F6-B498-43B3-948B-1728B52AA6E4}">
                <adec:decorative xmlns:adec="http://schemas.microsoft.com/office/drawing/2017/decorative" val="1"/>
              </a:ext>
            </a:extLst>
          </p:cNvPr>
          <p:cNvGrpSpPr/>
          <p:nvPr/>
        </p:nvGrpSpPr>
        <p:grpSpPr>
          <a:xfrm>
            <a:off x="8412912" y="2663683"/>
            <a:ext cx="2236539" cy="616411"/>
            <a:chOff x="3294247" y="2784245"/>
            <a:chExt cx="2236539" cy="616411"/>
          </a:xfrm>
        </p:grpSpPr>
        <p:grpSp>
          <p:nvGrpSpPr>
            <p:cNvPr id="334" name="Group 333">
              <a:extLst>
                <a:ext uri="{FF2B5EF4-FFF2-40B4-BE49-F238E27FC236}">
                  <a16:creationId xmlns:a16="http://schemas.microsoft.com/office/drawing/2014/main" id="{9B3471EC-82EE-47EC-A4A0-FD0BE031E75F}"/>
                </a:ext>
              </a:extLst>
            </p:cNvPr>
            <p:cNvGrpSpPr/>
            <p:nvPr/>
          </p:nvGrpSpPr>
          <p:grpSpPr>
            <a:xfrm>
              <a:off x="3561547" y="2784245"/>
              <a:ext cx="1812957" cy="616411"/>
              <a:chOff x="3881342" y="2683028"/>
              <a:chExt cx="1812957" cy="616411"/>
            </a:xfrm>
          </p:grpSpPr>
          <p:cxnSp>
            <p:nvCxnSpPr>
              <p:cNvPr id="344" name="Straight Connector 343">
                <a:extLst>
                  <a:ext uri="{FF2B5EF4-FFF2-40B4-BE49-F238E27FC236}">
                    <a16:creationId xmlns:a16="http://schemas.microsoft.com/office/drawing/2014/main" id="{B0C9658B-9790-4252-A2B4-23CAA7E99B23}"/>
                  </a:ext>
                </a:extLst>
              </p:cNvPr>
              <p:cNvCxnSpPr>
                <a:cxnSpLocks/>
              </p:cNvCxnSpPr>
              <p:nvPr/>
            </p:nvCxnSpPr>
            <p:spPr>
              <a:xfrm>
                <a:off x="3881342" y="3299439"/>
                <a:ext cx="1812957"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45" name="Straight Connector 344">
                <a:extLst>
                  <a:ext uri="{FF2B5EF4-FFF2-40B4-BE49-F238E27FC236}">
                    <a16:creationId xmlns:a16="http://schemas.microsoft.com/office/drawing/2014/main" id="{F8E52610-AE76-4E04-B212-0F3DE2CE28F8}"/>
                  </a:ext>
                </a:extLst>
              </p:cNvPr>
              <p:cNvCxnSpPr>
                <a:cxnSpLocks/>
              </p:cNvCxnSpPr>
              <p:nvPr/>
            </p:nvCxnSpPr>
            <p:spPr>
              <a:xfrm flipV="1">
                <a:off x="3881342" y="2683028"/>
                <a:ext cx="0" cy="616411"/>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grpSp>
        <p:sp>
          <p:nvSpPr>
            <p:cNvPr id="335" name="Rectangle 334">
              <a:extLst>
                <a:ext uri="{FF2B5EF4-FFF2-40B4-BE49-F238E27FC236}">
                  <a16:creationId xmlns:a16="http://schemas.microsoft.com/office/drawing/2014/main" id="{AA1413DB-82AB-4CA4-9AF9-5940647AC307}"/>
                </a:ext>
              </a:extLst>
            </p:cNvPr>
            <p:cNvSpPr/>
            <p:nvPr/>
          </p:nvSpPr>
          <p:spPr bwMode="auto">
            <a:xfrm>
              <a:off x="3625170" y="3039653"/>
              <a:ext cx="146018" cy="34072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36" name="Rectangle 335">
              <a:extLst>
                <a:ext uri="{FF2B5EF4-FFF2-40B4-BE49-F238E27FC236}">
                  <a16:creationId xmlns:a16="http://schemas.microsoft.com/office/drawing/2014/main" id="{F4272F87-B9A7-4995-8E69-F44ECC66BCC3}"/>
                </a:ext>
              </a:extLst>
            </p:cNvPr>
            <p:cNvSpPr/>
            <p:nvPr/>
          </p:nvSpPr>
          <p:spPr bwMode="auto">
            <a:xfrm>
              <a:off x="3858886" y="2980019"/>
              <a:ext cx="146018" cy="400357"/>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37" name="Rectangle 336">
              <a:extLst>
                <a:ext uri="{FF2B5EF4-FFF2-40B4-BE49-F238E27FC236}">
                  <a16:creationId xmlns:a16="http://schemas.microsoft.com/office/drawing/2014/main" id="{B1F5A897-5A97-4F13-985B-2AAAE9672756}"/>
                </a:ext>
              </a:extLst>
            </p:cNvPr>
            <p:cNvSpPr/>
            <p:nvPr/>
          </p:nvSpPr>
          <p:spPr bwMode="auto">
            <a:xfrm>
              <a:off x="4109960" y="2824403"/>
              <a:ext cx="146018" cy="55597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38" name="Rectangle 337">
              <a:extLst>
                <a:ext uri="{FF2B5EF4-FFF2-40B4-BE49-F238E27FC236}">
                  <a16:creationId xmlns:a16="http://schemas.microsoft.com/office/drawing/2014/main" id="{3A026F99-814C-4D00-98E0-C314AA104BB3}"/>
                </a:ext>
              </a:extLst>
            </p:cNvPr>
            <p:cNvSpPr/>
            <p:nvPr/>
          </p:nvSpPr>
          <p:spPr bwMode="auto">
            <a:xfrm>
              <a:off x="4361034" y="2977569"/>
              <a:ext cx="146018" cy="402807"/>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39" name="Rectangle 338">
              <a:extLst>
                <a:ext uri="{FF2B5EF4-FFF2-40B4-BE49-F238E27FC236}">
                  <a16:creationId xmlns:a16="http://schemas.microsoft.com/office/drawing/2014/main" id="{EC48D61E-4CE3-4B0D-A5E4-89FAC8FEA087}"/>
                </a:ext>
              </a:extLst>
            </p:cNvPr>
            <p:cNvSpPr/>
            <p:nvPr/>
          </p:nvSpPr>
          <p:spPr bwMode="auto">
            <a:xfrm>
              <a:off x="4610260" y="2873850"/>
              <a:ext cx="146018" cy="5065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40" name="Rectangle 339">
              <a:extLst>
                <a:ext uri="{FF2B5EF4-FFF2-40B4-BE49-F238E27FC236}">
                  <a16:creationId xmlns:a16="http://schemas.microsoft.com/office/drawing/2014/main" id="{E6634ECB-4C9B-4FE9-B917-6F72173A28AA}"/>
                </a:ext>
              </a:extLst>
            </p:cNvPr>
            <p:cNvSpPr/>
            <p:nvPr/>
          </p:nvSpPr>
          <p:spPr bwMode="auto">
            <a:xfrm>
              <a:off x="4830209" y="3188345"/>
              <a:ext cx="146018" cy="192032"/>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41" name="Rectangle 340">
              <a:extLst>
                <a:ext uri="{FF2B5EF4-FFF2-40B4-BE49-F238E27FC236}">
                  <a16:creationId xmlns:a16="http://schemas.microsoft.com/office/drawing/2014/main" id="{3AC5B081-F4B2-4069-B906-8EF70F100968}"/>
                </a:ext>
              </a:extLst>
            </p:cNvPr>
            <p:cNvSpPr/>
            <p:nvPr/>
          </p:nvSpPr>
          <p:spPr bwMode="auto">
            <a:xfrm>
              <a:off x="5037551" y="3293753"/>
              <a:ext cx="146018" cy="86624"/>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42" name="Isosceles Triangle 341">
              <a:extLst>
                <a:ext uri="{FF2B5EF4-FFF2-40B4-BE49-F238E27FC236}">
                  <a16:creationId xmlns:a16="http://schemas.microsoft.com/office/drawing/2014/main" id="{0A3F77D8-9670-4505-AEB8-0C18FB9B97C0}"/>
                </a:ext>
              </a:extLst>
            </p:cNvPr>
            <p:cNvSpPr/>
            <p:nvPr/>
          </p:nvSpPr>
          <p:spPr>
            <a:xfrm rot="16200000">
              <a:off x="3260145" y="3045372"/>
              <a:ext cx="181638" cy="113434"/>
            </a:xfrm>
            <a:prstGeom prst="triangl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Isosceles Triangle 342">
              <a:extLst>
                <a:ext uri="{FF2B5EF4-FFF2-40B4-BE49-F238E27FC236}">
                  <a16:creationId xmlns:a16="http://schemas.microsoft.com/office/drawing/2014/main" id="{A642F749-F549-4A33-BDE2-54B592974393}"/>
                </a:ext>
              </a:extLst>
            </p:cNvPr>
            <p:cNvSpPr/>
            <p:nvPr/>
          </p:nvSpPr>
          <p:spPr>
            <a:xfrm rot="5400000">
              <a:off x="5383250" y="3049265"/>
              <a:ext cx="181638" cy="113434"/>
            </a:xfrm>
            <a:prstGeom prst="triangl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6" name="Rectangle 345">
            <a:extLst>
              <a:ext uri="{FF2B5EF4-FFF2-40B4-BE49-F238E27FC236}">
                <a16:creationId xmlns:a16="http://schemas.microsoft.com/office/drawing/2014/main" id="{A3EDF0F5-FC95-4F1A-9BDD-2BC577CE0361}"/>
              </a:ext>
              <a:ext uri="{C183D7F6-B498-43B3-948B-1728B52AA6E4}">
                <adec:decorative xmlns:adec="http://schemas.microsoft.com/office/drawing/2017/decorative" val="1"/>
              </a:ext>
            </a:extLst>
          </p:cNvPr>
          <p:cNvSpPr/>
          <p:nvPr/>
        </p:nvSpPr>
        <p:spPr bwMode="auto">
          <a:xfrm>
            <a:off x="8131585" y="3562714"/>
            <a:ext cx="2841553" cy="239488"/>
          </a:xfrm>
          <a:prstGeom prst="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347" name="Straight Connector 346">
            <a:extLst>
              <a:ext uri="{FF2B5EF4-FFF2-40B4-BE49-F238E27FC236}">
                <a16:creationId xmlns:a16="http://schemas.microsoft.com/office/drawing/2014/main" id="{D98225C2-465B-42FD-8790-AF753721413A}"/>
              </a:ext>
              <a:ext uri="{C183D7F6-B498-43B3-948B-1728B52AA6E4}">
                <adec:decorative xmlns:adec="http://schemas.microsoft.com/office/drawing/2017/decorative" val="1"/>
              </a:ext>
            </a:extLst>
          </p:cNvPr>
          <p:cNvCxnSpPr>
            <a:cxnSpLocks/>
          </p:cNvCxnSpPr>
          <p:nvPr/>
        </p:nvCxnSpPr>
        <p:spPr>
          <a:xfrm>
            <a:off x="8843599" y="3683432"/>
            <a:ext cx="741622"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CCACDCE5-BFB1-4566-9490-3558BF244BBD}"/>
              </a:ext>
              <a:ext uri="{C183D7F6-B498-43B3-948B-1728B52AA6E4}">
                <adec:decorative xmlns:adec="http://schemas.microsoft.com/office/drawing/2017/decorative" val="1"/>
              </a:ext>
            </a:extLst>
          </p:cNvPr>
          <p:cNvCxnSpPr>
            <a:cxnSpLocks/>
          </p:cNvCxnSpPr>
          <p:nvPr/>
        </p:nvCxnSpPr>
        <p:spPr>
          <a:xfrm>
            <a:off x="9926226" y="3683432"/>
            <a:ext cx="45630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876105D-65B9-4F22-B4E2-FC09967FF1F0}"/>
              </a:ext>
              <a:ext uri="{C183D7F6-B498-43B3-948B-1728B52AA6E4}">
                <adec:decorative xmlns:adec="http://schemas.microsoft.com/office/drawing/2017/decorative" val="1"/>
              </a:ext>
            </a:extLst>
          </p:cNvPr>
          <p:cNvCxnSpPr>
            <a:cxnSpLocks/>
          </p:cNvCxnSpPr>
          <p:nvPr/>
        </p:nvCxnSpPr>
        <p:spPr>
          <a:xfrm>
            <a:off x="8300557" y="3683432"/>
            <a:ext cx="325849"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2" name="Rectangle 351">
            <a:extLst>
              <a:ext uri="{FF2B5EF4-FFF2-40B4-BE49-F238E27FC236}">
                <a16:creationId xmlns:a16="http://schemas.microsoft.com/office/drawing/2014/main" id="{0CF8E2EE-280C-420F-B5EA-562EEC781918}"/>
              </a:ext>
              <a:ext uri="{C183D7F6-B498-43B3-948B-1728B52AA6E4}">
                <adec:decorative xmlns:adec="http://schemas.microsoft.com/office/drawing/2017/decorative" val="1"/>
              </a:ext>
            </a:extLst>
          </p:cNvPr>
          <p:cNvSpPr/>
          <p:nvPr/>
        </p:nvSpPr>
        <p:spPr bwMode="auto">
          <a:xfrm>
            <a:off x="8139032" y="3802201"/>
            <a:ext cx="2854690" cy="248620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51" name="Rectangle: Rounded Corners 350">
            <a:extLst>
              <a:ext uri="{FF2B5EF4-FFF2-40B4-BE49-F238E27FC236}">
                <a16:creationId xmlns:a16="http://schemas.microsoft.com/office/drawing/2014/main" id="{43BBD5F4-A74B-47D1-9143-FE40EB22CB80}"/>
              </a:ext>
              <a:ext uri="{C183D7F6-B498-43B3-948B-1728B52AA6E4}">
                <adec:decorative xmlns:adec="http://schemas.microsoft.com/office/drawing/2017/decorative" val="1"/>
              </a:ext>
            </a:extLst>
          </p:cNvPr>
          <p:cNvSpPr/>
          <p:nvPr/>
        </p:nvSpPr>
        <p:spPr bwMode="auto">
          <a:xfrm>
            <a:off x="10886996" y="3848484"/>
            <a:ext cx="45719" cy="1217015"/>
          </a:xfrm>
          <a:prstGeom prst="roundRect">
            <a:avLst>
              <a:gd name="adj" fmla="val 49619"/>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nvGrpSpPr>
          <p:cNvPr id="378" name="Group 377">
            <a:extLst>
              <a:ext uri="{FF2B5EF4-FFF2-40B4-BE49-F238E27FC236}">
                <a16:creationId xmlns:a16="http://schemas.microsoft.com/office/drawing/2014/main" id="{C8938A89-BDB1-4B36-B5F0-220036379981}"/>
              </a:ext>
              <a:ext uri="{C183D7F6-B498-43B3-948B-1728B52AA6E4}">
                <adec:decorative xmlns:adec="http://schemas.microsoft.com/office/drawing/2017/decorative" val="1"/>
              </a:ext>
            </a:extLst>
          </p:cNvPr>
          <p:cNvGrpSpPr/>
          <p:nvPr/>
        </p:nvGrpSpPr>
        <p:grpSpPr>
          <a:xfrm>
            <a:off x="8358796" y="3922222"/>
            <a:ext cx="2395484" cy="214487"/>
            <a:chOff x="8296949" y="3922222"/>
            <a:chExt cx="2395484" cy="214487"/>
          </a:xfrm>
        </p:grpSpPr>
        <p:grpSp>
          <p:nvGrpSpPr>
            <p:cNvPr id="377" name="Group 376">
              <a:extLst>
                <a:ext uri="{FF2B5EF4-FFF2-40B4-BE49-F238E27FC236}">
                  <a16:creationId xmlns:a16="http://schemas.microsoft.com/office/drawing/2014/main" id="{4E1CF879-1863-4CC8-84D5-89DF4D655D45}"/>
                </a:ext>
              </a:extLst>
            </p:cNvPr>
            <p:cNvGrpSpPr/>
            <p:nvPr/>
          </p:nvGrpSpPr>
          <p:grpSpPr>
            <a:xfrm>
              <a:off x="8296949" y="3922222"/>
              <a:ext cx="1870429" cy="190896"/>
              <a:chOff x="8296949" y="3922222"/>
              <a:chExt cx="1870429" cy="190896"/>
            </a:xfrm>
          </p:grpSpPr>
          <p:grpSp>
            <p:nvGrpSpPr>
              <p:cNvPr id="354" name="Group 353">
                <a:extLst>
                  <a:ext uri="{FF2B5EF4-FFF2-40B4-BE49-F238E27FC236}">
                    <a16:creationId xmlns:a16="http://schemas.microsoft.com/office/drawing/2014/main" id="{320E3A30-EC80-4B4B-8D54-A63BB4DAC4AF}"/>
                  </a:ext>
                </a:extLst>
              </p:cNvPr>
              <p:cNvGrpSpPr/>
              <p:nvPr/>
            </p:nvGrpSpPr>
            <p:grpSpPr>
              <a:xfrm>
                <a:off x="8296949" y="3922222"/>
                <a:ext cx="200226" cy="190896"/>
                <a:chOff x="2513034" y="4025035"/>
                <a:chExt cx="200226" cy="190896"/>
              </a:xfrm>
            </p:grpSpPr>
            <p:sp>
              <p:nvSpPr>
                <p:cNvPr id="366" name="Rectangle 365">
                  <a:extLst>
                    <a:ext uri="{FF2B5EF4-FFF2-40B4-BE49-F238E27FC236}">
                      <a16:creationId xmlns:a16="http://schemas.microsoft.com/office/drawing/2014/main" id="{6235BFDE-2A1E-4CC2-9498-A07A48727C80}"/>
                    </a:ext>
                  </a:extLst>
                </p:cNvPr>
                <p:cNvSpPr/>
                <p:nvPr/>
              </p:nvSpPr>
              <p:spPr bwMode="auto">
                <a:xfrm>
                  <a:off x="2513034" y="4025035"/>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nvGrpSpPr>
                <p:cNvPr id="367" name="Group 366">
                  <a:extLst>
                    <a:ext uri="{FF2B5EF4-FFF2-40B4-BE49-F238E27FC236}">
                      <a16:creationId xmlns:a16="http://schemas.microsoft.com/office/drawing/2014/main" id="{2CA5565C-CF00-4872-B3CB-4F2FDF762666}"/>
                    </a:ext>
                  </a:extLst>
                </p:cNvPr>
                <p:cNvGrpSpPr/>
                <p:nvPr/>
              </p:nvGrpSpPr>
              <p:grpSpPr>
                <a:xfrm>
                  <a:off x="2544197" y="4070340"/>
                  <a:ext cx="139577" cy="107128"/>
                  <a:chOff x="2962533" y="4130042"/>
                  <a:chExt cx="139577" cy="107128"/>
                </a:xfrm>
              </p:grpSpPr>
              <p:cxnSp>
                <p:nvCxnSpPr>
                  <p:cNvPr id="368" name="Straight Connector 367">
                    <a:extLst>
                      <a:ext uri="{FF2B5EF4-FFF2-40B4-BE49-F238E27FC236}">
                        <a16:creationId xmlns:a16="http://schemas.microsoft.com/office/drawing/2014/main" id="{4E3EF0BF-D9FA-4690-AC78-4C2587550858}"/>
                      </a:ext>
                    </a:extLst>
                  </p:cNvPr>
                  <p:cNvCxnSpPr/>
                  <p:nvPr/>
                </p:nvCxnSpPr>
                <p:spPr>
                  <a:xfrm>
                    <a:off x="2962533" y="4177468"/>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EFA959FB-BFFC-437A-AD05-2FD473E15908}"/>
                      </a:ext>
                    </a:extLst>
                  </p:cNvPr>
                  <p:cNvCxnSpPr>
                    <a:cxnSpLocks/>
                  </p:cNvCxnSpPr>
                  <p:nvPr/>
                </p:nvCxnSpPr>
                <p:spPr>
                  <a:xfrm flipV="1">
                    <a:off x="3002808"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355" name="Straight Connector 354">
                <a:extLst>
                  <a:ext uri="{FF2B5EF4-FFF2-40B4-BE49-F238E27FC236}">
                    <a16:creationId xmlns:a16="http://schemas.microsoft.com/office/drawing/2014/main" id="{940DFDC0-B611-421E-BA56-AB0790D75AEB}"/>
                  </a:ext>
                </a:extLst>
              </p:cNvPr>
              <p:cNvCxnSpPr>
                <a:cxnSpLocks/>
              </p:cNvCxnSpPr>
              <p:nvPr/>
            </p:nvCxnSpPr>
            <p:spPr>
              <a:xfrm>
                <a:off x="8764040" y="4020025"/>
                <a:ext cx="592283"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56" name="Straight Connector 355">
                <a:extLst>
                  <a:ext uri="{FF2B5EF4-FFF2-40B4-BE49-F238E27FC236}">
                    <a16:creationId xmlns:a16="http://schemas.microsoft.com/office/drawing/2014/main" id="{774AC9E3-C25D-4D11-9E50-629E139D1232}"/>
                  </a:ext>
                </a:extLst>
              </p:cNvPr>
              <p:cNvCxnSpPr>
                <a:cxnSpLocks/>
              </p:cNvCxnSpPr>
              <p:nvPr/>
            </p:nvCxnSpPr>
            <p:spPr>
              <a:xfrm>
                <a:off x="9857986" y="4020025"/>
                <a:ext cx="309392"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375" name="Group 374">
              <a:extLst>
                <a:ext uri="{FF2B5EF4-FFF2-40B4-BE49-F238E27FC236}">
                  <a16:creationId xmlns:a16="http://schemas.microsoft.com/office/drawing/2014/main" id="{50E5E128-3233-4716-BF4C-FD989D1666F1}"/>
                </a:ext>
              </a:extLst>
            </p:cNvPr>
            <p:cNvGrpSpPr/>
            <p:nvPr/>
          </p:nvGrpSpPr>
          <p:grpSpPr>
            <a:xfrm>
              <a:off x="10468023" y="3929673"/>
              <a:ext cx="224410" cy="207036"/>
              <a:chOff x="9306403" y="4752341"/>
              <a:chExt cx="224410" cy="207036"/>
            </a:xfrm>
          </p:grpSpPr>
          <p:sp>
            <p:nvSpPr>
              <p:cNvPr id="373" name="Rectangle: Rounded Corners 372">
                <a:extLst>
                  <a:ext uri="{FF2B5EF4-FFF2-40B4-BE49-F238E27FC236}">
                    <a16:creationId xmlns:a16="http://schemas.microsoft.com/office/drawing/2014/main" id="{979D5977-3383-4064-B91E-C9A274CF9014}"/>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74" name="Isosceles Triangle 373">
                <a:extLst>
                  <a:ext uri="{FF2B5EF4-FFF2-40B4-BE49-F238E27FC236}">
                    <a16:creationId xmlns:a16="http://schemas.microsoft.com/office/drawing/2014/main" id="{148146E5-4504-43CD-9AB7-858976A12203}"/>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79" name="Group 378">
            <a:extLst>
              <a:ext uri="{FF2B5EF4-FFF2-40B4-BE49-F238E27FC236}">
                <a16:creationId xmlns:a16="http://schemas.microsoft.com/office/drawing/2014/main" id="{671DE884-1C94-4845-A767-489419934A5B}"/>
              </a:ext>
              <a:ext uri="{C183D7F6-B498-43B3-948B-1728B52AA6E4}">
                <adec:decorative xmlns:adec="http://schemas.microsoft.com/office/drawing/2017/decorative" val="1"/>
              </a:ext>
            </a:extLst>
          </p:cNvPr>
          <p:cNvGrpSpPr/>
          <p:nvPr/>
        </p:nvGrpSpPr>
        <p:grpSpPr>
          <a:xfrm>
            <a:off x="8358796" y="4239631"/>
            <a:ext cx="2395484" cy="214487"/>
            <a:chOff x="8296949" y="3922222"/>
            <a:chExt cx="2395484" cy="214487"/>
          </a:xfrm>
        </p:grpSpPr>
        <p:grpSp>
          <p:nvGrpSpPr>
            <p:cNvPr id="380" name="Group 379">
              <a:extLst>
                <a:ext uri="{FF2B5EF4-FFF2-40B4-BE49-F238E27FC236}">
                  <a16:creationId xmlns:a16="http://schemas.microsoft.com/office/drawing/2014/main" id="{B79622DC-16D6-4EEA-93FE-8B9A2CC596AC}"/>
                </a:ext>
              </a:extLst>
            </p:cNvPr>
            <p:cNvGrpSpPr/>
            <p:nvPr/>
          </p:nvGrpSpPr>
          <p:grpSpPr>
            <a:xfrm>
              <a:off x="8296949" y="3922222"/>
              <a:ext cx="1983282" cy="190896"/>
              <a:chOff x="8296949" y="3922222"/>
              <a:chExt cx="1983282" cy="190896"/>
            </a:xfrm>
          </p:grpSpPr>
          <p:grpSp>
            <p:nvGrpSpPr>
              <p:cNvPr id="384" name="Group 383">
                <a:extLst>
                  <a:ext uri="{FF2B5EF4-FFF2-40B4-BE49-F238E27FC236}">
                    <a16:creationId xmlns:a16="http://schemas.microsoft.com/office/drawing/2014/main" id="{0DF3BD7C-DE16-4F9A-A102-66621726E7CA}"/>
                  </a:ext>
                </a:extLst>
              </p:cNvPr>
              <p:cNvGrpSpPr/>
              <p:nvPr/>
            </p:nvGrpSpPr>
            <p:grpSpPr>
              <a:xfrm>
                <a:off x="8296949" y="3922222"/>
                <a:ext cx="200226" cy="190896"/>
                <a:chOff x="2513034" y="4025035"/>
                <a:chExt cx="200226" cy="190896"/>
              </a:xfrm>
            </p:grpSpPr>
            <p:sp>
              <p:nvSpPr>
                <p:cNvPr id="387" name="Rectangle 386">
                  <a:extLst>
                    <a:ext uri="{FF2B5EF4-FFF2-40B4-BE49-F238E27FC236}">
                      <a16:creationId xmlns:a16="http://schemas.microsoft.com/office/drawing/2014/main" id="{9774594A-F731-42FA-9FDE-7DEC8C553CEB}"/>
                    </a:ext>
                  </a:extLst>
                </p:cNvPr>
                <p:cNvSpPr/>
                <p:nvPr/>
              </p:nvSpPr>
              <p:spPr bwMode="auto">
                <a:xfrm>
                  <a:off x="2513034" y="4025035"/>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nvGrpSpPr>
                <p:cNvPr id="388" name="Group 387">
                  <a:extLst>
                    <a:ext uri="{FF2B5EF4-FFF2-40B4-BE49-F238E27FC236}">
                      <a16:creationId xmlns:a16="http://schemas.microsoft.com/office/drawing/2014/main" id="{A739F6F7-F32E-4799-A7AD-8CA3D517757C}"/>
                    </a:ext>
                  </a:extLst>
                </p:cNvPr>
                <p:cNvGrpSpPr/>
                <p:nvPr/>
              </p:nvGrpSpPr>
              <p:grpSpPr>
                <a:xfrm>
                  <a:off x="2544197" y="4070340"/>
                  <a:ext cx="139577" cy="107128"/>
                  <a:chOff x="2962533" y="4130042"/>
                  <a:chExt cx="139577" cy="107128"/>
                </a:xfrm>
              </p:grpSpPr>
              <p:cxnSp>
                <p:nvCxnSpPr>
                  <p:cNvPr id="389" name="Straight Connector 388">
                    <a:extLst>
                      <a:ext uri="{FF2B5EF4-FFF2-40B4-BE49-F238E27FC236}">
                        <a16:creationId xmlns:a16="http://schemas.microsoft.com/office/drawing/2014/main" id="{92A6B840-1667-4C24-AA1C-875E256033CD}"/>
                      </a:ext>
                    </a:extLst>
                  </p:cNvPr>
                  <p:cNvCxnSpPr/>
                  <p:nvPr/>
                </p:nvCxnSpPr>
                <p:spPr>
                  <a:xfrm>
                    <a:off x="2962533" y="4177468"/>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229CA591-3A42-4F3A-8C81-4EA55848847C}"/>
                      </a:ext>
                    </a:extLst>
                  </p:cNvPr>
                  <p:cNvCxnSpPr>
                    <a:cxnSpLocks/>
                  </p:cNvCxnSpPr>
                  <p:nvPr/>
                </p:nvCxnSpPr>
                <p:spPr>
                  <a:xfrm flipV="1">
                    <a:off x="3002808"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385" name="Straight Connector 384">
                <a:extLst>
                  <a:ext uri="{FF2B5EF4-FFF2-40B4-BE49-F238E27FC236}">
                    <a16:creationId xmlns:a16="http://schemas.microsoft.com/office/drawing/2014/main" id="{8BDDCDC2-2234-41A4-93A8-119C510983DB}"/>
                  </a:ext>
                </a:extLst>
              </p:cNvPr>
              <p:cNvCxnSpPr>
                <a:cxnSpLocks/>
              </p:cNvCxnSpPr>
              <p:nvPr/>
            </p:nvCxnSpPr>
            <p:spPr>
              <a:xfrm>
                <a:off x="8764040" y="4020025"/>
                <a:ext cx="402738"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86" name="Straight Connector 385">
                <a:extLst>
                  <a:ext uri="{FF2B5EF4-FFF2-40B4-BE49-F238E27FC236}">
                    <a16:creationId xmlns:a16="http://schemas.microsoft.com/office/drawing/2014/main" id="{E479F348-7B1F-4312-89E2-0FC4023AC906}"/>
                  </a:ext>
                </a:extLst>
              </p:cNvPr>
              <p:cNvCxnSpPr>
                <a:cxnSpLocks/>
              </p:cNvCxnSpPr>
              <p:nvPr/>
            </p:nvCxnSpPr>
            <p:spPr>
              <a:xfrm>
                <a:off x="9857986" y="4020025"/>
                <a:ext cx="422245"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381" name="Group 380">
              <a:extLst>
                <a:ext uri="{FF2B5EF4-FFF2-40B4-BE49-F238E27FC236}">
                  <a16:creationId xmlns:a16="http://schemas.microsoft.com/office/drawing/2014/main" id="{D1064623-AF03-43C2-B41D-74E6CD09ADB0}"/>
                </a:ext>
              </a:extLst>
            </p:cNvPr>
            <p:cNvGrpSpPr/>
            <p:nvPr/>
          </p:nvGrpSpPr>
          <p:grpSpPr>
            <a:xfrm>
              <a:off x="10468023" y="3929673"/>
              <a:ext cx="224410" cy="207036"/>
              <a:chOff x="9306403" y="4752341"/>
              <a:chExt cx="224410" cy="207036"/>
            </a:xfrm>
          </p:grpSpPr>
          <p:sp>
            <p:nvSpPr>
              <p:cNvPr id="382" name="Rectangle: Rounded Corners 381">
                <a:extLst>
                  <a:ext uri="{FF2B5EF4-FFF2-40B4-BE49-F238E27FC236}">
                    <a16:creationId xmlns:a16="http://schemas.microsoft.com/office/drawing/2014/main" id="{1DA7A28C-7E58-44BA-B892-E4569B1E4FCB}"/>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83" name="Isosceles Triangle 382">
                <a:extLst>
                  <a:ext uri="{FF2B5EF4-FFF2-40B4-BE49-F238E27FC236}">
                    <a16:creationId xmlns:a16="http://schemas.microsoft.com/office/drawing/2014/main" id="{163C7467-E711-42C8-B69D-14FD2FDB0D1A}"/>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91" name="Group 390">
            <a:extLst>
              <a:ext uri="{FF2B5EF4-FFF2-40B4-BE49-F238E27FC236}">
                <a16:creationId xmlns:a16="http://schemas.microsoft.com/office/drawing/2014/main" id="{BD90BE4E-5555-4262-8882-F9BE90E57CC3}"/>
              </a:ext>
              <a:ext uri="{C183D7F6-B498-43B3-948B-1728B52AA6E4}">
                <adec:decorative xmlns:adec="http://schemas.microsoft.com/office/drawing/2017/decorative" val="1"/>
              </a:ext>
            </a:extLst>
          </p:cNvPr>
          <p:cNvGrpSpPr/>
          <p:nvPr/>
        </p:nvGrpSpPr>
        <p:grpSpPr>
          <a:xfrm>
            <a:off x="8358796" y="4557040"/>
            <a:ext cx="2395484" cy="214487"/>
            <a:chOff x="8296949" y="3922222"/>
            <a:chExt cx="2395484" cy="214487"/>
          </a:xfrm>
        </p:grpSpPr>
        <p:grpSp>
          <p:nvGrpSpPr>
            <p:cNvPr id="392" name="Group 391">
              <a:extLst>
                <a:ext uri="{FF2B5EF4-FFF2-40B4-BE49-F238E27FC236}">
                  <a16:creationId xmlns:a16="http://schemas.microsoft.com/office/drawing/2014/main" id="{13602F07-90DE-4FDA-8DE7-168B5C91BA49}"/>
                </a:ext>
              </a:extLst>
            </p:cNvPr>
            <p:cNvGrpSpPr/>
            <p:nvPr/>
          </p:nvGrpSpPr>
          <p:grpSpPr>
            <a:xfrm>
              <a:off x="8296949" y="3922222"/>
              <a:ext cx="1795583" cy="190896"/>
              <a:chOff x="8296949" y="3922222"/>
              <a:chExt cx="1795583" cy="190896"/>
            </a:xfrm>
          </p:grpSpPr>
          <p:sp>
            <p:nvSpPr>
              <p:cNvPr id="399" name="Rectangle 398">
                <a:extLst>
                  <a:ext uri="{FF2B5EF4-FFF2-40B4-BE49-F238E27FC236}">
                    <a16:creationId xmlns:a16="http://schemas.microsoft.com/office/drawing/2014/main" id="{3D3F5DA1-377E-496B-BEF8-503B0C1CEAB5}"/>
                  </a:ext>
                </a:extLst>
              </p:cNvPr>
              <p:cNvSpPr/>
              <p:nvPr/>
            </p:nvSpPr>
            <p:spPr bwMode="auto">
              <a:xfrm>
                <a:off x="8296949" y="3922222"/>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397" name="Straight Connector 396">
                <a:extLst>
                  <a:ext uri="{FF2B5EF4-FFF2-40B4-BE49-F238E27FC236}">
                    <a16:creationId xmlns:a16="http://schemas.microsoft.com/office/drawing/2014/main" id="{C941F415-C0CA-47C0-92FD-9492ED889770}"/>
                  </a:ext>
                </a:extLst>
              </p:cNvPr>
              <p:cNvCxnSpPr>
                <a:cxnSpLocks/>
              </p:cNvCxnSpPr>
              <p:nvPr/>
            </p:nvCxnSpPr>
            <p:spPr>
              <a:xfrm>
                <a:off x="8764040" y="4020025"/>
                <a:ext cx="726474"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98" name="Straight Connector 397">
                <a:extLst>
                  <a:ext uri="{FF2B5EF4-FFF2-40B4-BE49-F238E27FC236}">
                    <a16:creationId xmlns:a16="http://schemas.microsoft.com/office/drawing/2014/main" id="{8AEFAE78-E70D-4B0C-B4B4-5E3FE458CB82}"/>
                  </a:ext>
                </a:extLst>
              </p:cNvPr>
              <p:cNvCxnSpPr>
                <a:cxnSpLocks/>
              </p:cNvCxnSpPr>
              <p:nvPr/>
            </p:nvCxnSpPr>
            <p:spPr>
              <a:xfrm>
                <a:off x="9857986" y="4020025"/>
                <a:ext cx="234546"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393" name="Group 392">
              <a:extLst>
                <a:ext uri="{FF2B5EF4-FFF2-40B4-BE49-F238E27FC236}">
                  <a16:creationId xmlns:a16="http://schemas.microsoft.com/office/drawing/2014/main" id="{96537BE4-EE56-4D7F-A549-97AA6EA2F484}"/>
                </a:ext>
              </a:extLst>
            </p:cNvPr>
            <p:cNvGrpSpPr/>
            <p:nvPr/>
          </p:nvGrpSpPr>
          <p:grpSpPr>
            <a:xfrm>
              <a:off x="10468023" y="3929673"/>
              <a:ext cx="224410" cy="207036"/>
              <a:chOff x="9306403" y="4752341"/>
              <a:chExt cx="224410" cy="207036"/>
            </a:xfrm>
          </p:grpSpPr>
          <p:sp>
            <p:nvSpPr>
              <p:cNvPr id="394" name="Rectangle: Rounded Corners 393">
                <a:extLst>
                  <a:ext uri="{FF2B5EF4-FFF2-40B4-BE49-F238E27FC236}">
                    <a16:creationId xmlns:a16="http://schemas.microsoft.com/office/drawing/2014/main" id="{AACB8D31-DF8E-4F03-8436-DF038516ABC4}"/>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95" name="Isosceles Triangle 394">
                <a:extLst>
                  <a:ext uri="{FF2B5EF4-FFF2-40B4-BE49-F238E27FC236}">
                    <a16:creationId xmlns:a16="http://schemas.microsoft.com/office/drawing/2014/main" id="{ACF36F37-73EF-4F0B-8F98-B4CFC9689A35}"/>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03" name="Group 402">
            <a:extLst>
              <a:ext uri="{FF2B5EF4-FFF2-40B4-BE49-F238E27FC236}">
                <a16:creationId xmlns:a16="http://schemas.microsoft.com/office/drawing/2014/main" id="{EE687381-85AE-45E1-962B-B3B4A08AD846}"/>
              </a:ext>
              <a:ext uri="{C183D7F6-B498-43B3-948B-1728B52AA6E4}">
                <adec:decorative xmlns:adec="http://schemas.microsoft.com/office/drawing/2017/decorative" val="1"/>
              </a:ext>
            </a:extLst>
          </p:cNvPr>
          <p:cNvGrpSpPr/>
          <p:nvPr/>
        </p:nvGrpSpPr>
        <p:grpSpPr>
          <a:xfrm>
            <a:off x="8358796" y="4874449"/>
            <a:ext cx="2395484" cy="214487"/>
            <a:chOff x="8296949" y="3922222"/>
            <a:chExt cx="2395484" cy="214487"/>
          </a:xfrm>
        </p:grpSpPr>
        <p:grpSp>
          <p:nvGrpSpPr>
            <p:cNvPr id="404" name="Group 403">
              <a:extLst>
                <a:ext uri="{FF2B5EF4-FFF2-40B4-BE49-F238E27FC236}">
                  <a16:creationId xmlns:a16="http://schemas.microsoft.com/office/drawing/2014/main" id="{A3D706CD-2E12-4C73-A0CD-4FC6F6325000}"/>
                </a:ext>
              </a:extLst>
            </p:cNvPr>
            <p:cNvGrpSpPr/>
            <p:nvPr/>
          </p:nvGrpSpPr>
          <p:grpSpPr>
            <a:xfrm>
              <a:off x="8296949" y="3922222"/>
              <a:ext cx="1983282" cy="190896"/>
              <a:chOff x="8296949" y="3922222"/>
              <a:chExt cx="1983282" cy="190896"/>
            </a:xfrm>
          </p:grpSpPr>
          <p:grpSp>
            <p:nvGrpSpPr>
              <p:cNvPr id="408" name="Group 407">
                <a:extLst>
                  <a:ext uri="{FF2B5EF4-FFF2-40B4-BE49-F238E27FC236}">
                    <a16:creationId xmlns:a16="http://schemas.microsoft.com/office/drawing/2014/main" id="{CB33D864-0D81-4427-94CF-3B63F70A267F}"/>
                  </a:ext>
                </a:extLst>
              </p:cNvPr>
              <p:cNvGrpSpPr/>
              <p:nvPr/>
            </p:nvGrpSpPr>
            <p:grpSpPr>
              <a:xfrm>
                <a:off x="8296949" y="3922222"/>
                <a:ext cx="200226" cy="190896"/>
                <a:chOff x="2513034" y="4025035"/>
                <a:chExt cx="200226" cy="190896"/>
              </a:xfrm>
            </p:grpSpPr>
            <p:sp>
              <p:nvSpPr>
                <p:cNvPr id="411" name="Rectangle 410">
                  <a:extLst>
                    <a:ext uri="{FF2B5EF4-FFF2-40B4-BE49-F238E27FC236}">
                      <a16:creationId xmlns:a16="http://schemas.microsoft.com/office/drawing/2014/main" id="{D2952FAF-32B3-4F12-BC8F-65B2E9A386FF}"/>
                    </a:ext>
                  </a:extLst>
                </p:cNvPr>
                <p:cNvSpPr/>
                <p:nvPr/>
              </p:nvSpPr>
              <p:spPr bwMode="auto">
                <a:xfrm>
                  <a:off x="2513034" y="4025035"/>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nvGrpSpPr>
                <p:cNvPr id="412" name="Group 411">
                  <a:extLst>
                    <a:ext uri="{FF2B5EF4-FFF2-40B4-BE49-F238E27FC236}">
                      <a16:creationId xmlns:a16="http://schemas.microsoft.com/office/drawing/2014/main" id="{920E1215-7E21-4389-9EEE-00EA47799CCD}"/>
                    </a:ext>
                  </a:extLst>
                </p:cNvPr>
                <p:cNvGrpSpPr/>
                <p:nvPr/>
              </p:nvGrpSpPr>
              <p:grpSpPr>
                <a:xfrm>
                  <a:off x="2544197" y="4070340"/>
                  <a:ext cx="139577" cy="107128"/>
                  <a:chOff x="2962533" y="4130042"/>
                  <a:chExt cx="139577" cy="107128"/>
                </a:xfrm>
              </p:grpSpPr>
              <p:cxnSp>
                <p:nvCxnSpPr>
                  <p:cNvPr id="413" name="Straight Connector 412">
                    <a:extLst>
                      <a:ext uri="{FF2B5EF4-FFF2-40B4-BE49-F238E27FC236}">
                        <a16:creationId xmlns:a16="http://schemas.microsoft.com/office/drawing/2014/main" id="{60F4D770-2D75-4379-9351-AE1822A2C6E7}"/>
                      </a:ext>
                    </a:extLst>
                  </p:cNvPr>
                  <p:cNvCxnSpPr/>
                  <p:nvPr/>
                </p:nvCxnSpPr>
                <p:spPr>
                  <a:xfrm>
                    <a:off x="2962533" y="4177468"/>
                    <a:ext cx="56064" cy="59702"/>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2C4A38C1-81C0-457F-9B0E-D9869DE9262B}"/>
                      </a:ext>
                    </a:extLst>
                  </p:cNvPr>
                  <p:cNvCxnSpPr>
                    <a:cxnSpLocks/>
                  </p:cNvCxnSpPr>
                  <p:nvPr/>
                </p:nvCxnSpPr>
                <p:spPr>
                  <a:xfrm flipV="1">
                    <a:off x="3002808" y="4130042"/>
                    <a:ext cx="99302" cy="104997"/>
                  </a:xfrm>
                  <a:prstGeom prst="line">
                    <a:avLst/>
                  </a:prstGeom>
                  <a:ln w="28575">
                    <a:solidFill>
                      <a:srgbClr val="14141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09" name="Straight Connector 408">
                <a:extLst>
                  <a:ext uri="{FF2B5EF4-FFF2-40B4-BE49-F238E27FC236}">
                    <a16:creationId xmlns:a16="http://schemas.microsoft.com/office/drawing/2014/main" id="{FA5DADC5-E19A-4F4C-85C5-A5B56B60B719}"/>
                  </a:ext>
                </a:extLst>
              </p:cNvPr>
              <p:cNvCxnSpPr>
                <a:cxnSpLocks/>
              </p:cNvCxnSpPr>
              <p:nvPr/>
            </p:nvCxnSpPr>
            <p:spPr>
              <a:xfrm>
                <a:off x="8764040" y="4020025"/>
                <a:ext cx="296141"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10" name="Straight Connector 409">
                <a:extLst>
                  <a:ext uri="{FF2B5EF4-FFF2-40B4-BE49-F238E27FC236}">
                    <a16:creationId xmlns:a16="http://schemas.microsoft.com/office/drawing/2014/main" id="{FE8CC848-9288-483D-BC13-D176EE889DCC}"/>
                  </a:ext>
                </a:extLst>
              </p:cNvPr>
              <p:cNvCxnSpPr>
                <a:cxnSpLocks/>
              </p:cNvCxnSpPr>
              <p:nvPr/>
            </p:nvCxnSpPr>
            <p:spPr>
              <a:xfrm>
                <a:off x="9857986" y="4020025"/>
                <a:ext cx="422245"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405" name="Group 404">
              <a:extLst>
                <a:ext uri="{FF2B5EF4-FFF2-40B4-BE49-F238E27FC236}">
                  <a16:creationId xmlns:a16="http://schemas.microsoft.com/office/drawing/2014/main" id="{8D9215CF-0BF2-4908-B8BD-455705DDC49C}"/>
                </a:ext>
              </a:extLst>
            </p:cNvPr>
            <p:cNvGrpSpPr/>
            <p:nvPr/>
          </p:nvGrpSpPr>
          <p:grpSpPr>
            <a:xfrm>
              <a:off x="10468023" y="3929673"/>
              <a:ext cx="224410" cy="207036"/>
              <a:chOff x="9306403" y="4752341"/>
              <a:chExt cx="224410" cy="207036"/>
            </a:xfrm>
          </p:grpSpPr>
          <p:sp>
            <p:nvSpPr>
              <p:cNvPr id="406" name="Rectangle: Rounded Corners 405">
                <a:extLst>
                  <a:ext uri="{FF2B5EF4-FFF2-40B4-BE49-F238E27FC236}">
                    <a16:creationId xmlns:a16="http://schemas.microsoft.com/office/drawing/2014/main" id="{631D7D5D-BFE3-4EAC-8B2A-2E7A01D5DFE6}"/>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407" name="Isosceles Triangle 406">
                <a:extLst>
                  <a:ext uri="{FF2B5EF4-FFF2-40B4-BE49-F238E27FC236}">
                    <a16:creationId xmlns:a16="http://schemas.microsoft.com/office/drawing/2014/main" id="{C6D8FE52-C04E-4BAF-ADEF-7765382E071C}"/>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15" name="Group 414">
            <a:extLst>
              <a:ext uri="{FF2B5EF4-FFF2-40B4-BE49-F238E27FC236}">
                <a16:creationId xmlns:a16="http://schemas.microsoft.com/office/drawing/2014/main" id="{D4AC0400-F87D-464C-8C6E-1D5AB3F17E54}"/>
              </a:ext>
              <a:ext uri="{C183D7F6-B498-43B3-948B-1728B52AA6E4}">
                <adec:decorative xmlns:adec="http://schemas.microsoft.com/office/drawing/2017/decorative" val="1"/>
              </a:ext>
            </a:extLst>
          </p:cNvPr>
          <p:cNvGrpSpPr/>
          <p:nvPr/>
        </p:nvGrpSpPr>
        <p:grpSpPr>
          <a:xfrm>
            <a:off x="8358796" y="5191858"/>
            <a:ext cx="2395484" cy="214487"/>
            <a:chOff x="8296949" y="3922222"/>
            <a:chExt cx="2395484" cy="214487"/>
          </a:xfrm>
        </p:grpSpPr>
        <p:grpSp>
          <p:nvGrpSpPr>
            <p:cNvPr id="416" name="Group 415">
              <a:extLst>
                <a:ext uri="{FF2B5EF4-FFF2-40B4-BE49-F238E27FC236}">
                  <a16:creationId xmlns:a16="http://schemas.microsoft.com/office/drawing/2014/main" id="{FEB32766-1A78-4E91-9EB9-2CC502CD9A10}"/>
                </a:ext>
              </a:extLst>
            </p:cNvPr>
            <p:cNvGrpSpPr/>
            <p:nvPr/>
          </p:nvGrpSpPr>
          <p:grpSpPr>
            <a:xfrm>
              <a:off x="8296949" y="3922222"/>
              <a:ext cx="1870429" cy="190896"/>
              <a:chOff x="8296949" y="3922222"/>
              <a:chExt cx="1870429" cy="190896"/>
            </a:xfrm>
          </p:grpSpPr>
          <p:sp>
            <p:nvSpPr>
              <p:cNvPr id="423" name="Rectangle 422">
                <a:extLst>
                  <a:ext uri="{FF2B5EF4-FFF2-40B4-BE49-F238E27FC236}">
                    <a16:creationId xmlns:a16="http://schemas.microsoft.com/office/drawing/2014/main" id="{35DE6E14-5BCB-4902-926E-B66E761DD623}"/>
                  </a:ext>
                </a:extLst>
              </p:cNvPr>
              <p:cNvSpPr/>
              <p:nvPr/>
            </p:nvSpPr>
            <p:spPr bwMode="auto">
              <a:xfrm>
                <a:off x="8296949" y="3922222"/>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2ADB3DD7-1DCA-4955-94DB-CD932FFFD1F1}"/>
                  </a:ext>
                </a:extLst>
              </p:cNvPr>
              <p:cNvCxnSpPr>
                <a:cxnSpLocks/>
              </p:cNvCxnSpPr>
              <p:nvPr/>
            </p:nvCxnSpPr>
            <p:spPr>
              <a:xfrm>
                <a:off x="8764040" y="4020025"/>
                <a:ext cx="442099"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22" name="Straight Connector 421">
                <a:extLst>
                  <a:ext uri="{FF2B5EF4-FFF2-40B4-BE49-F238E27FC236}">
                    <a16:creationId xmlns:a16="http://schemas.microsoft.com/office/drawing/2014/main" id="{FD6D140E-9FBA-44CA-A8D7-4DAB827C4B5A}"/>
                  </a:ext>
                </a:extLst>
              </p:cNvPr>
              <p:cNvCxnSpPr>
                <a:cxnSpLocks/>
              </p:cNvCxnSpPr>
              <p:nvPr/>
            </p:nvCxnSpPr>
            <p:spPr>
              <a:xfrm>
                <a:off x="9857986" y="4020025"/>
                <a:ext cx="309392"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417" name="Group 416">
              <a:extLst>
                <a:ext uri="{FF2B5EF4-FFF2-40B4-BE49-F238E27FC236}">
                  <a16:creationId xmlns:a16="http://schemas.microsoft.com/office/drawing/2014/main" id="{B98E4AFE-4835-4A6C-BCD0-36528544AB94}"/>
                </a:ext>
              </a:extLst>
            </p:cNvPr>
            <p:cNvGrpSpPr/>
            <p:nvPr/>
          </p:nvGrpSpPr>
          <p:grpSpPr>
            <a:xfrm>
              <a:off x="10468023" y="3929673"/>
              <a:ext cx="224410" cy="207036"/>
              <a:chOff x="9306403" y="4752341"/>
              <a:chExt cx="224410" cy="207036"/>
            </a:xfrm>
          </p:grpSpPr>
          <p:sp>
            <p:nvSpPr>
              <p:cNvPr id="418" name="Rectangle: Rounded Corners 417">
                <a:extLst>
                  <a:ext uri="{FF2B5EF4-FFF2-40B4-BE49-F238E27FC236}">
                    <a16:creationId xmlns:a16="http://schemas.microsoft.com/office/drawing/2014/main" id="{B51F8D76-9ED7-400F-AA17-005772287DEC}"/>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419" name="Isosceles Triangle 418">
                <a:extLst>
                  <a:ext uri="{FF2B5EF4-FFF2-40B4-BE49-F238E27FC236}">
                    <a16:creationId xmlns:a16="http://schemas.microsoft.com/office/drawing/2014/main" id="{0C52BFAB-F396-44C7-9954-7DD6CB874651}"/>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7" name="Group 426">
            <a:extLst>
              <a:ext uri="{FF2B5EF4-FFF2-40B4-BE49-F238E27FC236}">
                <a16:creationId xmlns:a16="http://schemas.microsoft.com/office/drawing/2014/main" id="{841E4682-3505-4FA7-AFD4-67372EAA29E7}"/>
              </a:ext>
              <a:ext uri="{C183D7F6-B498-43B3-948B-1728B52AA6E4}">
                <adec:decorative xmlns:adec="http://schemas.microsoft.com/office/drawing/2017/decorative" val="1"/>
              </a:ext>
            </a:extLst>
          </p:cNvPr>
          <p:cNvGrpSpPr/>
          <p:nvPr/>
        </p:nvGrpSpPr>
        <p:grpSpPr>
          <a:xfrm>
            <a:off x="8358796" y="5509267"/>
            <a:ext cx="2395484" cy="214487"/>
            <a:chOff x="8296949" y="3922222"/>
            <a:chExt cx="2395484" cy="214487"/>
          </a:xfrm>
        </p:grpSpPr>
        <p:grpSp>
          <p:nvGrpSpPr>
            <p:cNvPr id="428" name="Group 427">
              <a:extLst>
                <a:ext uri="{FF2B5EF4-FFF2-40B4-BE49-F238E27FC236}">
                  <a16:creationId xmlns:a16="http://schemas.microsoft.com/office/drawing/2014/main" id="{AF0FD4C9-CD34-4CA1-B6EE-0120FF856AC6}"/>
                </a:ext>
              </a:extLst>
            </p:cNvPr>
            <p:cNvGrpSpPr/>
            <p:nvPr/>
          </p:nvGrpSpPr>
          <p:grpSpPr>
            <a:xfrm>
              <a:off x="8296949" y="3922222"/>
              <a:ext cx="1870429" cy="190896"/>
              <a:chOff x="8296949" y="3922222"/>
              <a:chExt cx="1870429" cy="190896"/>
            </a:xfrm>
          </p:grpSpPr>
          <p:sp>
            <p:nvSpPr>
              <p:cNvPr id="435" name="Rectangle 434">
                <a:extLst>
                  <a:ext uri="{FF2B5EF4-FFF2-40B4-BE49-F238E27FC236}">
                    <a16:creationId xmlns:a16="http://schemas.microsoft.com/office/drawing/2014/main" id="{9C820956-AEBB-41C8-A4D7-F08840FD300E}"/>
                  </a:ext>
                </a:extLst>
              </p:cNvPr>
              <p:cNvSpPr/>
              <p:nvPr/>
            </p:nvSpPr>
            <p:spPr bwMode="auto">
              <a:xfrm>
                <a:off x="8296949" y="3922222"/>
                <a:ext cx="200226" cy="190896"/>
              </a:xfrm>
              <a:prstGeom prst="rect">
                <a:avLst/>
              </a:prstGeom>
              <a:solidFill>
                <a:schemeClr val="tx1"/>
              </a:solid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433" name="Straight Connector 432">
                <a:extLst>
                  <a:ext uri="{FF2B5EF4-FFF2-40B4-BE49-F238E27FC236}">
                    <a16:creationId xmlns:a16="http://schemas.microsoft.com/office/drawing/2014/main" id="{8D09B81D-6430-4967-901C-650D0F443B39}"/>
                  </a:ext>
                </a:extLst>
              </p:cNvPr>
              <p:cNvCxnSpPr>
                <a:cxnSpLocks/>
              </p:cNvCxnSpPr>
              <p:nvPr/>
            </p:nvCxnSpPr>
            <p:spPr>
              <a:xfrm>
                <a:off x="8764040" y="4020025"/>
                <a:ext cx="592283"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34" name="Straight Connector 433">
                <a:extLst>
                  <a:ext uri="{FF2B5EF4-FFF2-40B4-BE49-F238E27FC236}">
                    <a16:creationId xmlns:a16="http://schemas.microsoft.com/office/drawing/2014/main" id="{4CA4BE87-4483-4B15-A70C-EEA15ECEDF0E}"/>
                  </a:ext>
                </a:extLst>
              </p:cNvPr>
              <p:cNvCxnSpPr>
                <a:cxnSpLocks/>
              </p:cNvCxnSpPr>
              <p:nvPr/>
            </p:nvCxnSpPr>
            <p:spPr>
              <a:xfrm>
                <a:off x="9857986" y="4020025"/>
                <a:ext cx="309392" cy="0"/>
              </a:xfrm>
              <a:prstGeom prst="line">
                <a:avLst/>
              </a:prstGeom>
              <a:ln w="28575">
                <a:solidFill>
                  <a:schemeClr val="bg1">
                    <a:lumMod val="50000"/>
                    <a:lumOff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429" name="Group 428">
              <a:extLst>
                <a:ext uri="{FF2B5EF4-FFF2-40B4-BE49-F238E27FC236}">
                  <a16:creationId xmlns:a16="http://schemas.microsoft.com/office/drawing/2014/main" id="{95727315-7644-49DD-B97E-2F319DC2CC85}"/>
                </a:ext>
              </a:extLst>
            </p:cNvPr>
            <p:cNvGrpSpPr/>
            <p:nvPr/>
          </p:nvGrpSpPr>
          <p:grpSpPr>
            <a:xfrm>
              <a:off x="10468023" y="3929673"/>
              <a:ext cx="224410" cy="207036"/>
              <a:chOff x="9306403" y="4752341"/>
              <a:chExt cx="224410" cy="207036"/>
            </a:xfrm>
          </p:grpSpPr>
          <p:sp>
            <p:nvSpPr>
              <p:cNvPr id="430" name="Rectangle: Rounded Corners 429">
                <a:extLst>
                  <a:ext uri="{FF2B5EF4-FFF2-40B4-BE49-F238E27FC236}">
                    <a16:creationId xmlns:a16="http://schemas.microsoft.com/office/drawing/2014/main" id="{891B3477-BD15-4880-A9A5-4E45187DD00D}"/>
                  </a:ext>
                </a:extLst>
              </p:cNvPr>
              <p:cNvSpPr/>
              <p:nvPr/>
            </p:nvSpPr>
            <p:spPr bwMode="auto">
              <a:xfrm>
                <a:off x="9306403" y="4752341"/>
                <a:ext cx="224410" cy="207036"/>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431" name="Isosceles Triangle 430">
                <a:extLst>
                  <a:ext uri="{FF2B5EF4-FFF2-40B4-BE49-F238E27FC236}">
                    <a16:creationId xmlns:a16="http://schemas.microsoft.com/office/drawing/2014/main" id="{FEEAFEF7-B05F-421F-80C9-BAA73EE96AD3}"/>
                  </a:ext>
                </a:extLst>
              </p:cNvPr>
              <p:cNvSpPr/>
              <p:nvPr/>
            </p:nvSpPr>
            <p:spPr>
              <a:xfrm rot="5400000">
                <a:off x="9373542" y="4807277"/>
                <a:ext cx="116409" cy="9404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76" name="Group 475">
            <a:extLst>
              <a:ext uri="{FF2B5EF4-FFF2-40B4-BE49-F238E27FC236}">
                <a16:creationId xmlns:a16="http://schemas.microsoft.com/office/drawing/2014/main" id="{8D88C8A4-A4C3-4BC3-AA7C-9A3CB6B72514}"/>
              </a:ext>
              <a:ext uri="{C183D7F6-B498-43B3-948B-1728B52AA6E4}">
                <adec:decorative xmlns:adec="http://schemas.microsoft.com/office/drawing/2017/decorative" val="1"/>
              </a:ext>
            </a:extLst>
          </p:cNvPr>
          <p:cNvGrpSpPr/>
          <p:nvPr/>
        </p:nvGrpSpPr>
        <p:grpSpPr>
          <a:xfrm>
            <a:off x="8644070" y="3023541"/>
            <a:ext cx="1873401" cy="1705986"/>
            <a:chOff x="3076350" y="2695055"/>
            <a:chExt cx="1873401" cy="1705986"/>
          </a:xfrm>
        </p:grpSpPr>
        <p:sp>
          <p:nvSpPr>
            <p:cNvPr id="477" name="Rectangle: Rounded Corners 476">
              <a:extLst>
                <a:ext uri="{FF2B5EF4-FFF2-40B4-BE49-F238E27FC236}">
                  <a16:creationId xmlns:a16="http://schemas.microsoft.com/office/drawing/2014/main" id="{1CD8C24D-5F8E-45D8-B4AE-B3D4F82B96FF}"/>
                </a:ext>
              </a:extLst>
            </p:cNvPr>
            <p:cNvSpPr/>
            <p:nvPr/>
          </p:nvSpPr>
          <p:spPr bwMode="auto">
            <a:xfrm>
              <a:off x="3076350" y="2695055"/>
              <a:ext cx="1873401" cy="1705986"/>
            </a:xfrm>
            <a:prstGeom prst="roundRect">
              <a:avLst>
                <a:gd name="adj" fmla="val 6082"/>
              </a:avLst>
            </a:prstGeom>
            <a:solidFill>
              <a:schemeClr val="tx1"/>
            </a:solidFill>
            <a:ln>
              <a:noFill/>
              <a:headEnd type="none" w="med" len="med"/>
              <a:tailEnd type="none" w="med" len="med"/>
            </a:ln>
            <a:effectLst>
              <a:outerShdw blurRad="495300" dist="38100" dir="5400000" algn="t" rotWithShape="0">
                <a:prstClr val="black">
                  <a:alpha val="6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478" name="Straight Connector 477">
              <a:extLst>
                <a:ext uri="{FF2B5EF4-FFF2-40B4-BE49-F238E27FC236}">
                  <a16:creationId xmlns:a16="http://schemas.microsoft.com/office/drawing/2014/main" id="{2761E345-8150-4822-8E61-BA22F5A02C0A}"/>
                </a:ext>
              </a:extLst>
            </p:cNvPr>
            <p:cNvCxnSpPr>
              <a:cxnSpLocks/>
            </p:cNvCxnSpPr>
            <p:nvPr/>
          </p:nvCxnSpPr>
          <p:spPr>
            <a:xfrm>
              <a:off x="3378902" y="3011269"/>
              <a:ext cx="731058"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2F289EEA-D400-422C-A43C-C363182090E5}"/>
                </a:ext>
              </a:extLst>
            </p:cNvPr>
            <p:cNvCxnSpPr>
              <a:cxnSpLocks/>
            </p:cNvCxnSpPr>
            <p:nvPr/>
          </p:nvCxnSpPr>
          <p:spPr>
            <a:xfrm>
              <a:off x="3375648" y="3293753"/>
              <a:ext cx="987737" cy="0"/>
            </a:xfrm>
            <a:prstGeom prst="line">
              <a:avLst/>
            </a:prstGeom>
            <a:ln w="12700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7F62E8DA-B9A1-451B-B7E8-87248D987BEC}"/>
                </a:ext>
              </a:extLst>
            </p:cNvPr>
            <p:cNvCxnSpPr>
              <a:cxnSpLocks/>
            </p:cNvCxnSpPr>
            <p:nvPr/>
          </p:nvCxnSpPr>
          <p:spPr>
            <a:xfrm>
              <a:off x="3375648" y="3586316"/>
              <a:ext cx="947055"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C21B3915-AC0D-45AB-B1DC-6449982D2398}"/>
                </a:ext>
              </a:extLst>
            </p:cNvPr>
            <p:cNvCxnSpPr>
              <a:cxnSpLocks/>
            </p:cNvCxnSpPr>
            <p:nvPr/>
          </p:nvCxnSpPr>
          <p:spPr>
            <a:xfrm>
              <a:off x="3375648" y="3709799"/>
              <a:ext cx="1299335" cy="0"/>
            </a:xfrm>
            <a:prstGeom prst="line">
              <a:avLst/>
            </a:prstGeom>
            <a:ln w="571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2" name="Rectangle: Rounded Corners 481">
              <a:extLst>
                <a:ext uri="{FF2B5EF4-FFF2-40B4-BE49-F238E27FC236}">
                  <a16:creationId xmlns:a16="http://schemas.microsoft.com/office/drawing/2014/main" id="{1B9FDA95-DCB9-4557-A664-F468FA02E2EB}"/>
                </a:ext>
              </a:extLst>
            </p:cNvPr>
            <p:cNvSpPr/>
            <p:nvPr/>
          </p:nvSpPr>
          <p:spPr bwMode="auto">
            <a:xfrm>
              <a:off x="4023514" y="3945358"/>
              <a:ext cx="7391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483" name="Isosceles Triangle 482">
              <a:extLst>
                <a:ext uri="{FF2B5EF4-FFF2-40B4-BE49-F238E27FC236}">
                  <a16:creationId xmlns:a16="http://schemas.microsoft.com/office/drawing/2014/main" id="{BC6B9953-F817-482D-94C0-4D42B087AB0D}"/>
                </a:ext>
              </a:extLst>
            </p:cNvPr>
            <p:cNvSpPr/>
            <p:nvPr/>
          </p:nvSpPr>
          <p:spPr>
            <a:xfrm rot="5400000">
              <a:off x="4338205" y="4008496"/>
              <a:ext cx="153079" cy="12366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7" name="Rectangle 486">
            <a:extLst>
              <a:ext uri="{FF2B5EF4-FFF2-40B4-BE49-F238E27FC236}">
                <a16:creationId xmlns:a16="http://schemas.microsoft.com/office/drawing/2014/main" id="{A4228C7D-ACDC-43B7-BEDF-EE3C32335219}"/>
              </a:ext>
              <a:ext uri="{C183D7F6-B498-43B3-948B-1728B52AA6E4}">
                <adec:decorative xmlns:adec="http://schemas.microsoft.com/office/drawing/2017/decorative" val="1"/>
              </a:ext>
            </a:extLst>
          </p:cNvPr>
          <p:cNvSpPr/>
          <p:nvPr/>
        </p:nvSpPr>
        <p:spPr bwMode="auto">
          <a:xfrm>
            <a:off x="8128049" y="5786868"/>
            <a:ext cx="2838912" cy="503790"/>
          </a:xfrm>
          <a:prstGeom prst="rect">
            <a:avLst/>
          </a:prstGeom>
          <a:solidFill>
            <a:schemeClr val="tx1">
              <a:lumMod val="65000"/>
            </a:schemeClr>
          </a:solidFill>
          <a:ln>
            <a:noFill/>
            <a:headEnd type="none" w="med" len="med"/>
            <a:tailEnd type="none" w="med" len="med"/>
          </a:ln>
          <a:effectLst>
            <a:outerShdw blurRad="50800" dist="25400" dir="16200000" rotWithShape="0">
              <a:prstClr val="black">
                <a:alpha val="4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nvGrpSpPr>
          <p:cNvPr id="322" name="Group 321">
            <a:extLst>
              <a:ext uri="{FF2B5EF4-FFF2-40B4-BE49-F238E27FC236}">
                <a16:creationId xmlns:a16="http://schemas.microsoft.com/office/drawing/2014/main" id="{46452995-5F1B-4399-8E28-7A0ED834078A}"/>
              </a:ext>
              <a:ext uri="{C183D7F6-B498-43B3-948B-1728B52AA6E4}">
                <adec:decorative xmlns:adec="http://schemas.microsoft.com/office/drawing/2017/decorative" val="1"/>
              </a:ext>
            </a:extLst>
          </p:cNvPr>
          <p:cNvGrpSpPr/>
          <p:nvPr/>
        </p:nvGrpSpPr>
        <p:grpSpPr>
          <a:xfrm>
            <a:off x="8053213" y="568588"/>
            <a:ext cx="3002623" cy="5834951"/>
            <a:chOff x="7984973" y="568588"/>
            <a:chExt cx="3002623" cy="5834951"/>
          </a:xfrm>
        </p:grpSpPr>
        <p:grpSp>
          <p:nvGrpSpPr>
            <p:cNvPr id="270" name="Group 269">
              <a:extLst>
                <a:ext uri="{FF2B5EF4-FFF2-40B4-BE49-F238E27FC236}">
                  <a16:creationId xmlns:a16="http://schemas.microsoft.com/office/drawing/2014/main" id="{F2EE1D98-766B-48E7-B329-92AB144D9AC0}"/>
                </a:ext>
              </a:extLst>
            </p:cNvPr>
            <p:cNvGrpSpPr/>
            <p:nvPr/>
          </p:nvGrpSpPr>
          <p:grpSpPr>
            <a:xfrm>
              <a:off x="9122725" y="654123"/>
              <a:ext cx="753069" cy="264432"/>
              <a:chOff x="8781036" y="967324"/>
              <a:chExt cx="753069" cy="326557"/>
            </a:xfrm>
          </p:grpSpPr>
          <p:sp>
            <p:nvSpPr>
              <p:cNvPr id="266" name="Rectangle: Rounded Corners 265">
                <a:extLst>
                  <a:ext uri="{FF2B5EF4-FFF2-40B4-BE49-F238E27FC236}">
                    <a16:creationId xmlns:a16="http://schemas.microsoft.com/office/drawing/2014/main" id="{6C0E177F-9302-41BB-B706-359F56223B0B}"/>
                  </a:ext>
                </a:extLst>
              </p:cNvPr>
              <p:cNvSpPr/>
              <p:nvPr/>
            </p:nvSpPr>
            <p:spPr bwMode="auto">
              <a:xfrm>
                <a:off x="8858057" y="1038724"/>
                <a:ext cx="255738" cy="255157"/>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dirty="0" err="1">
                  <a:solidFill>
                    <a:srgbClr val="000000"/>
                  </a:solidFill>
                  <a:cs typeface="Segoe UI" pitchFamily="34" charset="0"/>
                </a:endParaRPr>
              </a:p>
            </p:txBody>
          </p:sp>
          <p:sp>
            <p:nvSpPr>
              <p:cNvPr id="267" name="Rectangle: Rounded Corners 265">
                <a:extLst>
                  <a:ext uri="{FF2B5EF4-FFF2-40B4-BE49-F238E27FC236}">
                    <a16:creationId xmlns:a16="http://schemas.microsoft.com/office/drawing/2014/main" id="{3F68E2D4-0B82-4D66-A0F6-7EC6FE09DBE6}"/>
                  </a:ext>
                </a:extLst>
              </p:cNvPr>
              <p:cNvSpPr/>
              <p:nvPr/>
            </p:nvSpPr>
            <p:spPr bwMode="auto">
              <a:xfrm>
                <a:off x="9189124" y="1038723"/>
                <a:ext cx="255738" cy="255157"/>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dirty="0" err="1">
                  <a:solidFill>
                    <a:srgbClr val="000000"/>
                  </a:solidFill>
                  <a:cs typeface="Segoe UI" pitchFamily="34" charset="0"/>
                </a:endParaRPr>
              </a:p>
            </p:txBody>
          </p:sp>
          <p:sp>
            <p:nvSpPr>
              <p:cNvPr id="268" name="Rectangle: Rounded Corners 265">
                <a:extLst>
                  <a:ext uri="{FF2B5EF4-FFF2-40B4-BE49-F238E27FC236}">
                    <a16:creationId xmlns:a16="http://schemas.microsoft.com/office/drawing/2014/main" id="{CB040985-C861-46AB-9865-4A7D8B6F4094}"/>
                  </a:ext>
                </a:extLst>
              </p:cNvPr>
              <p:cNvSpPr/>
              <p:nvPr/>
            </p:nvSpPr>
            <p:spPr bwMode="auto">
              <a:xfrm>
                <a:off x="8985925" y="1038724"/>
                <a:ext cx="331069" cy="255157"/>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dirty="0" err="1">
                  <a:solidFill>
                    <a:srgbClr val="000000"/>
                  </a:solidFill>
                  <a:cs typeface="Segoe UI" pitchFamily="34" charset="0"/>
                </a:endParaRPr>
              </a:p>
            </p:txBody>
          </p:sp>
          <p:sp>
            <p:nvSpPr>
              <p:cNvPr id="269" name="Rectangle: Rounded Corners 265">
                <a:extLst>
                  <a:ext uri="{FF2B5EF4-FFF2-40B4-BE49-F238E27FC236}">
                    <a16:creationId xmlns:a16="http://schemas.microsoft.com/office/drawing/2014/main" id="{91B0A200-267C-452B-B0F2-B3DBA08CE088}"/>
                  </a:ext>
                </a:extLst>
              </p:cNvPr>
              <p:cNvSpPr/>
              <p:nvPr/>
            </p:nvSpPr>
            <p:spPr bwMode="auto">
              <a:xfrm>
                <a:off x="8781036" y="967324"/>
                <a:ext cx="753069" cy="255597"/>
              </a:xfrm>
              <a:custGeom>
                <a:avLst/>
                <a:gdLst>
                  <a:gd name="connsiteX0" fmla="*/ 0 w 586804"/>
                  <a:gd name="connsiteY0" fmla="*/ 0 h 255156"/>
                  <a:gd name="connsiteX1" fmla="*/ 586804 w 586804"/>
                  <a:gd name="connsiteY1" fmla="*/ 0 h 255156"/>
                  <a:gd name="connsiteX2" fmla="*/ 586804 w 586804"/>
                  <a:gd name="connsiteY2" fmla="*/ 255156 h 255156"/>
                  <a:gd name="connsiteX3" fmla="*/ 0 w 586804"/>
                  <a:gd name="connsiteY3" fmla="*/ 255156 h 255156"/>
                  <a:gd name="connsiteX4" fmla="*/ 0 w 586804"/>
                  <a:gd name="connsiteY4" fmla="*/ 0 h 255156"/>
                  <a:gd name="connsiteX0" fmla="*/ 0 w 689777"/>
                  <a:gd name="connsiteY0" fmla="*/ 4119 h 255156"/>
                  <a:gd name="connsiteX1" fmla="*/ 689777 w 689777"/>
                  <a:gd name="connsiteY1" fmla="*/ 0 h 255156"/>
                  <a:gd name="connsiteX2" fmla="*/ 689777 w 689777"/>
                  <a:gd name="connsiteY2" fmla="*/ 255156 h 255156"/>
                  <a:gd name="connsiteX3" fmla="*/ 102973 w 689777"/>
                  <a:gd name="connsiteY3" fmla="*/ 255156 h 255156"/>
                  <a:gd name="connsiteX4" fmla="*/ 0 w 689777"/>
                  <a:gd name="connsiteY4" fmla="*/ 4119 h 255156"/>
                  <a:gd name="connsiteX0" fmla="*/ 0 w 779020"/>
                  <a:gd name="connsiteY0" fmla="*/ 1373 h 252410"/>
                  <a:gd name="connsiteX1" fmla="*/ 779020 w 779020"/>
                  <a:gd name="connsiteY1" fmla="*/ 0 h 252410"/>
                  <a:gd name="connsiteX2" fmla="*/ 689777 w 779020"/>
                  <a:gd name="connsiteY2" fmla="*/ 252410 h 252410"/>
                  <a:gd name="connsiteX3" fmla="*/ 102973 w 779020"/>
                  <a:gd name="connsiteY3" fmla="*/ 252410 h 252410"/>
                  <a:gd name="connsiteX4" fmla="*/ 0 w 779020"/>
                  <a:gd name="connsiteY4" fmla="*/ 1373 h 252410"/>
                  <a:gd name="connsiteX0" fmla="*/ 0 w 779020"/>
                  <a:gd name="connsiteY0" fmla="*/ 1373 h 282615"/>
                  <a:gd name="connsiteX1" fmla="*/ 779020 w 779020"/>
                  <a:gd name="connsiteY1" fmla="*/ 0 h 282615"/>
                  <a:gd name="connsiteX2" fmla="*/ 689777 w 779020"/>
                  <a:gd name="connsiteY2" fmla="*/ 252410 h 282615"/>
                  <a:gd name="connsiteX3" fmla="*/ 107092 w 779020"/>
                  <a:gd name="connsiteY3" fmla="*/ 282615 h 282615"/>
                  <a:gd name="connsiteX4" fmla="*/ 0 w 779020"/>
                  <a:gd name="connsiteY4" fmla="*/ 1373 h 282615"/>
                  <a:gd name="connsiteX0" fmla="*/ 0 w 779020"/>
                  <a:gd name="connsiteY0" fmla="*/ 1373 h 288107"/>
                  <a:gd name="connsiteX1" fmla="*/ 779020 w 779020"/>
                  <a:gd name="connsiteY1" fmla="*/ 0 h 288107"/>
                  <a:gd name="connsiteX2" fmla="*/ 684285 w 779020"/>
                  <a:gd name="connsiteY2" fmla="*/ 288107 h 288107"/>
                  <a:gd name="connsiteX3" fmla="*/ 107092 w 779020"/>
                  <a:gd name="connsiteY3" fmla="*/ 282615 h 288107"/>
                  <a:gd name="connsiteX4" fmla="*/ 0 w 779020"/>
                  <a:gd name="connsiteY4" fmla="*/ 1373 h 288107"/>
                  <a:gd name="connsiteX0" fmla="*/ 0 w 779020"/>
                  <a:gd name="connsiteY0" fmla="*/ 1373 h 312325"/>
                  <a:gd name="connsiteX1" fmla="*/ 779020 w 779020"/>
                  <a:gd name="connsiteY1" fmla="*/ 0 h 312325"/>
                  <a:gd name="connsiteX2" fmla="*/ 684285 w 779020"/>
                  <a:gd name="connsiteY2" fmla="*/ 288107 h 312325"/>
                  <a:gd name="connsiteX3" fmla="*/ 116703 w 779020"/>
                  <a:gd name="connsiteY3" fmla="*/ 312325 h 312325"/>
                  <a:gd name="connsiteX4" fmla="*/ 0 w 779020"/>
                  <a:gd name="connsiteY4" fmla="*/ 1373 h 312325"/>
                  <a:gd name="connsiteX0" fmla="*/ 0 w 779020"/>
                  <a:gd name="connsiteY0" fmla="*/ 1373 h 312325"/>
                  <a:gd name="connsiteX1" fmla="*/ 779020 w 779020"/>
                  <a:gd name="connsiteY1" fmla="*/ 0 h 312325"/>
                  <a:gd name="connsiteX2" fmla="*/ 680166 w 779020"/>
                  <a:gd name="connsiteY2" fmla="*/ 309079 h 312325"/>
                  <a:gd name="connsiteX3" fmla="*/ 116703 w 779020"/>
                  <a:gd name="connsiteY3" fmla="*/ 312325 h 312325"/>
                  <a:gd name="connsiteX4" fmla="*/ 0 w 779020"/>
                  <a:gd name="connsiteY4" fmla="*/ 1373 h 312325"/>
                  <a:gd name="connsiteX0" fmla="*/ 0 w 753069"/>
                  <a:gd name="connsiteY0" fmla="*/ 0 h 325350"/>
                  <a:gd name="connsiteX1" fmla="*/ 753069 w 753069"/>
                  <a:gd name="connsiteY1" fmla="*/ 13025 h 325350"/>
                  <a:gd name="connsiteX2" fmla="*/ 654215 w 753069"/>
                  <a:gd name="connsiteY2" fmla="*/ 322104 h 325350"/>
                  <a:gd name="connsiteX3" fmla="*/ 90752 w 753069"/>
                  <a:gd name="connsiteY3" fmla="*/ 325350 h 325350"/>
                  <a:gd name="connsiteX4" fmla="*/ 0 w 753069"/>
                  <a:gd name="connsiteY4" fmla="*/ 0 h 32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069" h="325350">
                    <a:moveTo>
                      <a:pt x="0" y="0"/>
                    </a:moveTo>
                    <a:lnTo>
                      <a:pt x="753069" y="13025"/>
                    </a:lnTo>
                    <a:lnTo>
                      <a:pt x="654215" y="322104"/>
                    </a:lnTo>
                    <a:lnTo>
                      <a:pt x="90752" y="325350"/>
                    </a:lnTo>
                    <a:lnTo>
                      <a:pt x="0" y="0"/>
                    </a:lnTo>
                    <a:close/>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dirty="0" err="1">
                  <a:solidFill>
                    <a:srgbClr val="000000"/>
                  </a:solidFill>
                  <a:cs typeface="Segoe UI" pitchFamily="34" charset="0"/>
                </a:endParaRPr>
              </a:p>
            </p:txBody>
          </p:sp>
        </p:grpSp>
        <p:sp>
          <p:nvSpPr>
            <p:cNvPr id="271" name="Oval 270">
              <a:extLst>
                <a:ext uri="{FF2B5EF4-FFF2-40B4-BE49-F238E27FC236}">
                  <a16:creationId xmlns:a16="http://schemas.microsoft.com/office/drawing/2014/main" id="{502F6054-7D04-418B-9940-07311106B70A}"/>
                </a:ext>
              </a:extLst>
            </p:cNvPr>
            <p:cNvSpPr/>
            <p:nvPr/>
          </p:nvSpPr>
          <p:spPr bwMode="auto">
            <a:xfrm>
              <a:off x="9469914" y="720917"/>
              <a:ext cx="74814" cy="74814"/>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sp>
          <p:nvSpPr>
            <p:cNvPr id="321" name="Freeform: Shape 320">
              <a:extLst>
                <a:ext uri="{FF2B5EF4-FFF2-40B4-BE49-F238E27FC236}">
                  <a16:creationId xmlns:a16="http://schemas.microsoft.com/office/drawing/2014/main" id="{7CB37081-178B-494E-920B-B5ADD4BA822E}"/>
                </a:ext>
              </a:extLst>
            </p:cNvPr>
            <p:cNvSpPr/>
            <p:nvPr/>
          </p:nvSpPr>
          <p:spPr bwMode="auto">
            <a:xfrm>
              <a:off x="7984973" y="568588"/>
              <a:ext cx="3002623" cy="5834951"/>
            </a:xfrm>
            <a:custGeom>
              <a:avLst/>
              <a:gdLst>
                <a:gd name="connsiteX0" fmla="*/ 321044 w 3002623"/>
                <a:gd name="connsiteY0" fmla="*/ 94464 h 5834951"/>
                <a:gd name="connsiteX1" fmla="*/ 80535 w 3002623"/>
                <a:gd name="connsiteY1" fmla="*/ 334973 h 5834951"/>
                <a:gd name="connsiteX2" fmla="*/ 80535 w 3002623"/>
                <a:gd name="connsiteY2" fmla="*/ 5479967 h 5834951"/>
                <a:gd name="connsiteX3" fmla="*/ 321044 w 3002623"/>
                <a:gd name="connsiteY3" fmla="*/ 5720476 h 5834951"/>
                <a:gd name="connsiteX4" fmla="*/ 2681579 w 3002623"/>
                <a:gd name="connsiteY4" fmla="*/ 5720476 h 5834951"/>
                <a:gd name="connsiteX5" fmla="*/ 2922087 w 3002623"/>
                <a:gd name="connsiteY5" fmla="*/ 5479967 h 5834951"/>
                <a:gd name="connsiteX6" fmla="*/ 2922087 w 3002623"/>
                <a:gd name="connsiteY6" fmla="*/ 334973 h 5834951"/>
                <a:gd name="connsiteX7" fmla="*/ 2681579 w 3002623"/>
                <a:gd name="connsiteY7" fmla="*/ 94464 h 5834951"/>
                <a:gd name="connsiteX8" fmla="*/ 301674 w 3002623"/>
                <a:gd name="connsiteY8" fmla="*/ 0 h 5834951"/>
                <a:gd name="connsiteX9" fmla="*/ 2700949 w 3002623"/>
                <a:gd name="connsiteY9" fmla="*/ 0 h 5834951"/>
                <a:gd name="connsiteX10" fmla="*/ 3002623 w 3002623"/>
                <a:gd name="connsiteY10" fmla="*/ 301674 h 5834951"/>
                <a:gd name="connsiteX11" fmla="*/ 3002623 w 3002623"/>
                <a:gd name="connsiteY11" fmla="*/ 5533277 h 5834951"/>
                <a:gd name="connsiteX12" fmla="*/ 2700949 w 3002623"/>
                <a:gd name="connsiteY12" fmla="*/ 5834951 h 5834951"/>
                <a:gd name="connsiteX13" fmla="*/ 301674 w 3002623"/>
                <a:gd name="connsiteY13" fmla="*/ 5834951 h 5834951"/>
                <a:gd name="connsiteX14" fmla="*/ 0 w 3002623"/>
                <a:gd name="connsiteY14" fmla="*/ 5533277 h 5834951"/>
                <a:gd name="connsiteX15" fmla="*/ 0 w 3002623"/>
                <a:gd name="connsiteY15" fmla="*/ 301674 h 5834951"/>
                <a:gd name="connsiteX16" fmla="*/ 301674 w 3002623"/>
                <a:gd name="connsiteY16" fmla="*/ 0 h 583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2623" h="5834951">
                  <a:moveTo>
                    <a:pt x="321044" y="94464"/>
                  </a:moveTo>
                  <a:cubicBezTo>
                    <a:pt x="188215" y="94464"/>
                    <a:pt x="80535" y="202144"/>
                    <a:pt x="80535" y="334973"/>
                  </a:cubicBezTo>
                  <a:lnTo>
                    <a:pt x="80535" y="5479967"/>
                  </a:lnTo>
                  <a:cubicBezTo>
                    <a:pt x="80535" y="5612796"/>
                    <a:pt x="188215" y="5720476"/>
                    <a:pt x="321044" y="5720476"/>
                  </a:cubicBezTo>
                  <a:lnTo>
                    <a:pt x="2681579" y="5720476"/>
                  </a:lnTo>
                  <a:cubicBezTo>
                    <a:pt x="2814407" y="5720476"/>
                    <a:pt x="2922087" y="5612796"/>
                    <a:pt x="2922087" y="5479967"/>
                  </a:cubicBezTo>
                  <a:lnTo>
                    <a:pt x="2922087" y="334973"/>
                  </a:lnTo>
                  <a:cubicBezTo>
                    <a:pt x="2922087" y="202144"/>
                    <a:pt x="2814407" y="94464"/>
                    <a:pt x="2681579" y="94464"/>
                  </a:cubicBezTo>
                  <a:close/>
                  <a:moveTo>
                    <a:pt x="301674" y="0"/>
                  </a:moveTo>
                  <a:lnTo>
                    <a:pt x="2700949" y="0"/>
                  </a:lnTo>
                  <a:cubicBezTo>
                    <a:pt x="2867559" y="0"/>
                    <a:pt x="3002623" y="135064"/>
                    <a:pt x="3002623" y="301674"/>
                  </a:cubicBezTo>
                  <a:lnTo>
                    <a:pt x="3002623" y="5533277"/>
                  </a:lnTo>
                  <a:cubicBezTo>
                    <a:pt x="3002623" y="5699887"/>
                    <a:pt x="2867559" y="5834951"/>
                    <a:pt x="2700949" y="5834951"/>
                  </a:cubicBezTo>
                  <a:lnTo>
                    <a:pt x="301674" y="5834951"/>
                  </a:lnTo>
                  <a:cubicBezTo>
                    <a:pt x="135064" y="5834951"/>
                    <a:pt x="0" y="5699887"/>
                    <a:pt x="0" y="5533277"/>
                  </a:cubicBezTo>
                  <a:lnTo>
                    <a:pt x="0" y="301674"/>
                  </a:lnTo>
                  <a:cubicBezTo>
                    <a:pt x="0" y="135064"/>
                    <a:pt x="135064" y="0"/>
                    <a:pt x="301674" y="0"/>
                  </a:cubicBezTo>
                  <a:close/>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grpSp>
      <p:grpSp>
        <p:nvGrpSpPr>
          <p:cNvPr id="488" name="Group 487">
            <a:extLst>
              <a:ext uri="{FF2B5EF4-FFF2-40B4-BE49-F238E27FC236}">
                <a16:creationId xmlns:a16="http://schemas.microsoft.com/office/drawing/2014/main" id="{15D99E85-AC40-4AFC-BADB-91731A7D61A0}"/>
              </a:ext>
              <a:ext uri="{C183D7F6-B498-43B3-948B-1728B52AA6E4}">
                <adec:decorative xmlns:adec="http://schemas.microsoft.com/office/drawing/2017/decorative" val="1"/>
              </a:ext>
            </a:extLst>
          </p:cNvPr>
          <p:cNvGrpSpPr/>
          <p:nvPr/>
        </p:nvGrpSpPr>
        <p:grpSpPr>
          <a:xfrm>
            <a:off x="10015366" y="5895596"/>
            <a:ext cx="739133" cy="269715"/>
            <a:chOff x="6039064" y="1615752"/>
            <a:chExt cx="739133" cy="269715"/>
          </a:xfrm>
        </p:grpSpPr>
        <p:sp>
          <p:nvSpPr>
            <p:cNvPr id="489" name="Rectangle: Rounded Corners 488">
              <a:extLst>
                <a:ext uri="{FF2B5EF4-FFF2-40B4-BE49-F238E27FC236}">
                  <a16:creationId xmlns:a16="http://schemas.microsoft.com/office/drawing/2014/main" id="{ECE1EC27-6FB3-47AA-8798-01807D679D3D}"/>
                </a:ext>
              </a:extLst>
            </p:cNvPr>
            <p:cNvSpPr/>
            <p:nvPr/>
          </p:nvSpPr>
          <p:spPr bwMode="auto">
            <a:xfrm>
              <a:off x="6039064" y="1615752"/>
              <a:ext cx="739133" cy="269715"/>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490" name="Straight Connector 489">
              <a:extLst>
                <a:ext uri="{FF2B5EF4-FFF2-40B4-BE49-F238E27FC236}">
                  <a16:creationId xmlns:a16="http://schemas.microsoft.com/office/drawing/2014/main" id="{7A313B88-A4C4-4769-90D5-FE3EE88B8C28}"/>
                </a:ext>
              </a:extLst>
            </p:cNvPr>
            <p:cNvCxnSpPr>
              <a:cxnSpLocks/>
            </p:cNvCxnSpPr>
            <p:nvPr/>
          </p:nvCxnSpPr>
          <p:spPr>
            <a:xfrm>
              <a:off x="6190058" y="1746381"/>
              <a:ext cx="4551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91" name="Group 490">
            <a:extLst>
              <a:ext uri="{FF2B5EF4-FFF2-40B4-BE49-F238E27FC236}">
                <a16:creationId xmlns:a16="http://schemas.microsoft.com/office/drawing/2014/main" id="{8B50AC43-56BB-4455-B86A-8DB65F4A713E}"/>
              </a:ext>
              <a:ext uri="{C183D7F6-B498-43B3-948B-1728B52AA6E4}">
                <adec:decorative xmlns:adec="http://schemas.microsoft.com/office/drawing/2017/decorative" val="1"/>
              </a:ext>
            </a:extLst>
          </p:cNvPr>
          <p:cNvGrpSpPr/>
          <p:nvPr/>
        </p:nvGrpSpPr>
        <p:grpSpPr>
          <a:xfrm>
            <a:off x="9159450" y="5891368"/>
            <a:ext cx="739133" cy="269715"/>
            <a:chOff x="6008967" y="1606515"/>
            <a:chExt cx="739133" cy="269715"/>
          </a:xfrm>
        </p:grpSpPr>
        <p:sp>
          <p:nvSpPr>
            <p:cNvPr id="492" name="Rectangle: Rounded Corners 491">
              <a:extLst>
                <a:ext uri="{FF2B5EF4-FFF2-40B4-BE49-F238E27FC236}">
                  <a16:creationId xmlns:a16="http://schemas.microsoft.com/office/drawing/2014/main" id="{882B637E-1C2A-4EF1-B6BC-EDB9D84ECD70}"/>
                </a:ext>
              </a:extLst>
            </p:cNvPr>
            <p:cNvSpPr/>
            <p:nvPr/>
          </p:nvSpPr>
          <p:spPr bwMode="auto">
            <a:xfrm>
              <a:off x="6008967" y="1606515"/>
              <a:ext cx="739133" cy="269715"/>
            </a:xfrm>
            <a:prstGeom prst="roundRect">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000000"/>
                </a:solidFill>
                <a:ea typeface="Segoe UI" pitchFamily="34" charset="0"/>
                <a:cs typeface="Segoe UI" pitchFamily="34" charset="0"/>
              </a:endParaRPr>
            </a:p>
          </p:txBody>
        </p:sp>
        <p:cxnSp>
          <p:nvCxnSpPr>
            <p:cNvPr id="493" name="Straight Connector 492">
              <a:extLst>
                <a:ext uri="{FF2B5EF4-FFF2-40B4-BE49-F238E27FC236}">
                  <a16:creationId xmlns:a16="http://schemas.microsoft.com/office/drawing/2014/main" id="{5DC3D77B-5E33-434F-B94C-604920DC8938}"/>
                </a:ext>
              </a:extLst>
            </p:cNvPr>
            <p:cNvCxnSpPr>
              <a:cxnSpLocks/>
            </p:cNvCxnSpPr>
            <p:nvPr/>
          </p:nvCxnSpPr>
          <p:spPr>
            <a:xfrm>
              <a:off x="6150935" y="1741372"/>
              <a:ext cx="4551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670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494"/>
                                        </p:tgtEl>
                                        <p:attrNameLst>
                                          <p:attrName>style.visibility</p:attrName>
                                        </p:attrNameLst>
                                      </p:cBhvr>
                                      <p:to>
                                        <p:strVal val="visible"/>
                                      </p:to>
                                    </p:set>
                                    <p:animEffect transition="in" filter="fade">
                                      <p:cBhvr>
                                        <p:cTn id="31" dur="500"/>
                                        <p:tgtEl>
                                          <p:spTgt spid="49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22"/>
                                        </p:tgtEl>
                                        <p:attrNameLst>
                                          <p:attrName>style.visibility</p:attrName>
                                        </p:attrNameLst>
                                      </p:cBhvr>
                                      <p:to>
                                        <p:strVal val="visible"/>
                                      </p:to>
                                    </p:set>
                                    <p:animEffect transition="in" filter="fade">
                                      <p:cBhvr>
                                        <p:cTn id="35" dur="500"/>
                                        <p:tgtEl>
                                          <p:spTgt spid="3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fade">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
                                        <p:tgtEl>
                                          <p:spTgt spid="3"/>
                                        </p:tgtEl>
                                      </p:cBhvr>
                                    </p:animEffect>
                                  </p:childTnLst>
                                </p:cTn>
                              </p:par>
                            </p:childTnLst>
                          </p:cTn>
                        </p:par>
                        <p:par>
                          <p:cTn id="46" fill="hold">
                            <p:stCondLst>
                              <p:cond delay="1550"/>
                            </p:stCondLst>
                            <p:childTnLst>
                              <p:par>
                                <p:cTn id="47" presetID="10" presetClass="entr" presetSubtype="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
                                        <p:tgtEl>
                                          <p:spTgt spid="61"/>
                                        </p:tgtEl>
                                      </p:cBhvr>
                                    </p:animEffect>
                                  </p:childTnLst>
                                </p:cTn>
                              </p:par>
                            </p:childTnLst>
                          </p:cTn>
                        </p:par>
                        <p:par>
                          <p:cTn id="50" fill="hold">
                            <p:stCondLst>
                              <p:cond delay="1600"/>
                            </p:stCondLst>
                            <p:childTnLst>
                              <p:par>
                                <p:cTn id="51" presetID="10"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
                                        <p:tgtEl>
                                          <p:spTgt spid="4"/>
                                        </p:tgtEl>
                                      </p:cBhvr>
                                    </p:animEffect>
                                  </p:childTnLst>
                                </p:cTn>
                              </p:par>
                            </p:childTnLst>
                          </p:cTn>
                        </p:par>
                        <p:par>
                          <p:cTn id="54" fill="hold">
                            <p:stCondLst>
                              <p:cond delay="1650"/>
                            </p:stCondLst>
                            <p:childTnLst>
                              <p:par>
                                <p:cTn id="55" presetID="10" presetClass="entr" presetSubtype="0"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
                                        <p:tgtEl>
                                          <p:spTgt spid="6"/>
                                        </p:tgtEl>
                                      </p:cBhvr>
                                    </p:animEffect>
                                  </p:childTnLst>
                                </p:cTn>
                              </p:par>
                            </p:childTnLst>
                          </p:cTn>
                        </p:par>
                        <p:par>
                          <p:cTn id="58" fill="hold">
                            <p:stCondLst>
                              <p:cond delay="1700"/>
                            </p:stCondLst>
                            <p:childTnLst>
                              <p:par>
                                <p:cTn id="59" presetID="10"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
                                        <p:tgtEl>
                                          <p:spTgt spid="36"/>
                                        </p:tgtEl>
                                      </p:cBhvr>
                                    </p:animEffect>
                                  </p:childTnLst>
                                </p:cTn>
                              </p:par>
                            </p:childTnLst>
                          </p:cTn>
                        </p:par>
                        <p:par>
                          <p:cTn id="62" fill="hold">
                            <p:stCondLst>
                              <p:cond delay="175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
                                        <p:tgtEl>
                                          <p:spTgt spid="37"/>
                                        </p:tgtEl>
                                      </p:cBhvr>
                                    </p:animEffect>
                                  </p:childTnLst>
                                </p:cTn>
                              </p:par>
                            </p:childTnLst>
                          </p:cTn>
                        </p:par>
                        <p:par>
                          <p:cTn id="66" fill="hold">
                            <p:stCondLst>
                              <p:cond delay="1800"/>
                            </p:stCondLst>
                            <p:childTnLst>
                              <p:par>
                                <p:cTn id="67" presetID="10" presetClass="entr" presetSubtype="0" fill="hold" grpId="0"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
                                        <p:tgtEl>
                                          <p:spTgt spid="39"/>
                                        </p:tgtEl>
                                      </p:cBhvr>
                                    </p:animEffect>
                                  </p:childTnLst>
                                </p:cTn>
                              </p:par>
                            </p:childTnLst>
                          </p:cTn>
                        </p:par>
                        <p:par>
                          <p:cTn id="70" fill="hold">
                            <p:stCondLst>
                              <p:cond delay="1850"/>
                            </p:stCondLst>
                            <p:childTnLst>
                              <p:par>
                                <p:cTn id="71" presetID="10" presetClass="entr" presetSubtype="0" fill="hold" nodeType="after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
                                        <p:tgtEl>
                                          <p:spTgt spid="40"/>
                                        </p:tgtEl>
                                      </p:cBhvr>
                                    </p:animEffect>
                                  </p:childTnLst>
                                </p:cTn>
                              </p:par>
                            </p:childTnLst>
                          </p:cTn>
                        </p:par>
                        <p:par>
                          <p:cTn id="74" fill="hold">
                            <p:stCondLst>
                              <p:cond delay="1900"/>
                            </p:stCondLst>
                            <p:childTnLst>
                              <p:par>
                                <p:cTn id="75" presetID="10" presetClass="entr" presetSubtype="0"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
                                        <p:tgtEl>
                                          <p:spTgt spid="41"/>
                                        </p:tgtEl>
                                      </p:cBhvr>
                                    </p:animEffect>
                                  </p:childTnLst>
                                </p:cTn>
                              </p:par>
                            </p:childTnLst>
                          </p:cTn>
                        </p:par>
                        <p:par>
                          <p:cTn id="78" fill="hold">
                            <p:stCondLst>
                              <p:cond delay="1950"/>
                            </p:stCondLst>
                            <p:childTnLst>
                              <p:par>
                                <p:cTn id="79" presetID="10" presetClass="entr" presetSubtype="0" fill="hold"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
                                        <p:tgtEl>
                                          <p:spTgt spid="42"/>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
                                        <p:tgtEl>
                                          <p:spTgt spid="43"/>
                                        </p:tgtEl>
                                      </p:cBhvr>
                                    </p:animEffect>
                                  </p:childTnLst>
                                </p:cTn>
                              </p:par>
                            </p:childTnLst>
                          </p:cTn>
                        </p:par>
                        <p:par>
                          <p:cTn id="86" fill="hold">
                            <p:stCondLst>
                              <p:cond delay="2050"/>
                            </p:stCondLst>
                            <p:childTnLst>
                              <p:par>
                                <p:cTn id="87" presetID="10" presetClass="entr" presetSubtype="0" fill="hold" nodeType="after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fade">
                                      <p:cBhvr>
                                        <p:cTn id="89" dur="50"/>
                                        <p:tgtEl>
                                          <p:spTgt spid="44"/>
                                        </p:tgtEl>
                                      </p:cBhvr>
                                    </p:animEffect>
                                  </p:childTnLst>
                                </p:cTn>
                              </p:par>
                            </p:childTnLst>
                          </p:cTn>
                        </p:par>
                        <p:par>
                          <p:cTn id="90" fill="hold">
                            <p:stCondLst>
                              <p:cond delay="2100"/>
                            </p:stCondLst>
                            <p:childTnLst>
                              <p:par>
                                <p:cTn id="91" presetID="10" presetClass="entr" presetSubtype="0" fill="hold" grpId="0" nodeType="after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
                                        <p:tgtEl>
                                          <p:spTgt spid="45"/>
                                        </p:tgtEl>
                                      </p:cBhvr>
                                    </p:animEffect>
                                  </p:childTnLst>
                                </p:cTn>
                              </p:par>
                            </p:childTnLst>
                          </p:cTn>
                        </p:par>
                        <p:par>
                          <p:cTn id="94" fill="hold">
                            <p:stCondLst>
                              <p:cond delay="2150"/>
                            </p:stCondLst>
                            <p:childTnLst>
                              <p:par>
                                <p:cTn id="95" presetID="10" presetClass="entr" presetSubtype="0" fill="hold"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
                                        <p:tgtEl>
                                          <p:spTgt spid="46"/>
                                        </p:tgtEl>
                                      </p:cBhvr>
                                    </p:animEffect>
                                  </p:childTnLst>
                                </p:cTn>
                              </p:par>
                            </p:childTnLst>
                          </p:cTn>
                        </p:par>
                        <p:par>
                          <p:cTn id="98" fill="hold">
                            <p:stCondLst>
                              <p:cond delay="2200"/>
                            </p:stCondLst>
                            <p:childTnLst>
                              <p:par>
                                <p:cTn id="99" presetID="10" presetClass="entr" presetSubtype="0" fill="hold" grpId="0" nodeType="afterEffect">
                                  <p:stCondLst>
                                    <p:cond delay="0"/>
                                  </p:stCondLst>
                                  <p:childTnLst>
                                    <p:set>
                                      <p:cBhvr>
                                        <p:cTn id="100" dur="1" fill="hold">
                                          <p:stCondLst>
                                            <p:cond delay="0"/>
                                          </p:stCondLst>
                                        </p:cTn>
                                        <p:tgtEl>
                                          <p:spTgt spid="50"/>
                                        </p:tgtEl>
                                        <p:attrNameLst>
                                          <p:attrName>style.visibility</p:attrName>
                                        </p:attrNameLst>
                                      </p:cBhvr>
                                      <p:to>
                                        <p:strVal val="visible"/>
                                      </p:to>
                                    </p:set>
                                    <p:animEffect transition="in" filter="fade">
                                      <p:cBhvr>
                                        <p:cTn id="101" dur="50"/>
                                        <p:tgtEl>
                                          <p:spTgt spid="50"/>
                                        </p:tgtEl>
                                      </p:cBhvr>
                                    </p:animEffect>
                                  </p:childTnLst>
                                </p:cTn>
                              </p:par>
                            </p:childTnLst>
                          </p:cTn>
                        </p:par>
                        <p:par>
                          <p:cTn id="102" fill="hold">
                            <p:stCondLst>
                              <p:cond delay="2250"/>
                            </p:stCondLst>
                            <p:childTnLst>
                              <p:par>
                                <p:cTn id="103" presetID="10" presetClass="entr" presetSubtype="0" fill="hold" nodeType="after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fade">
                                      <p:cBhvr>
                                        <p:cTn id="105" dur="50"/>
                                        <p:tgtEl>
                                          <p:spTgt spid="51"/>
                                        </p:tgtEl>
                                      </p:cBhvr>
                                    </p:animEffect>
                                  </p:childTnLst>
                                </p:cTn>
                              </p:par>
                            </p:childTnLst>
                          </p:cTn>
                        </p:par>
                        <p:par>
                          <p:cTn id="106" fill="hold">
                            <p:stCondLst>
                              <p:cond delay="2300"/>
                            </p:stCondLst>
                            <p:childTnLst>
                              <p:par>
                                <p:cTn id="107" presetID="10" presetClass="entr" presetSubtype="0"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50"/>
                                        <p:tgtEl>
                                          <p:spTgt spid="52"/>
                                        </p:tgtEl>
                                      </p:cBhvr>
                                    </p:animEffect>
                                  </p:childTnLst>
                                </p:cTn>
                              </p:par>
                            </p:childTnLst>
                          </p:cTn>
                        </p:par>
                        <p:par>
                          <p:cTn id="110" fill="hold">
                            <p:stCondLst>
                              <p:cond delay="2350"/>
                            </p:stCondLst>
                            <p:childTnLst>
                              <p:par>
                                <p:cTn id="111" presetID="10" presetClass="entr" presetSubtype="0" fill="hold" nodeType="after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50"/>
                                        <p:tgtEl>
                                          <p:spTgt spid="53"/>
                                        </p:tgtEl>
                                      </p:cBhvr>
                                    </p:animEffect>
                                  </p:childTnLst>
                                </p:cTn>
                              </p:par>
                            </p:childTnLst>
                          </p:cTn>
                        </p:par>
                        <p:par>
                          <p:cTn id="114" fill="hold">
                            <p:stCondLst>
                              <p:cond delay="2400"/>
                            </p:stCondLst>
                            <p:childTnLst>
                              <p:par>
                                <p:cTn id="115" presetID="10" presetClass="entr" presetSubtype="0" fill="hold" grpId="0"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50"/>
                                        <p:tgtEl>
                                          <p:spTgt spid="55"/>
                                        </p:tgtEl>
                                      </p:cBhvr>
                                    </p:animEffect>
                                  </p:childTnLst>
                                </p:cTn>
                              </p:par>
                            </p:childTnLst>
                          </p:cTn>
                        </p:par>
                        <p:par>
                          <p:cTn id="118" fill="hold">
                            <p:stCondLst>
                              <p:cond delay="2450"/>
                            </p:stCondLst>
                            <p:childTnLst>
                              <p:par>
                                <p:cTn id="119" presetID="10" presetClass="entr" presetSubtype="0" fill="hold" nodeType="after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fade">
                                      <p:cBhvr>
                                        <p:cTn id="121" dur="50"/>
                                        <p:tgtEl>
                                          <p:spTgt spid="56"/>
                                        </p:tgtEl>
                                      </p:cBhvr>
                                    </p:animEffect>
                                  </p:childTnLst>
                                </p:cTn>
                              </p:par>
                            </p:childTnLst>
                          </p:cTn>
                        </p:par>
                        <p:par>
                          <p:cTn id="122" fill="hold">
                            <p:stCondLst>
                              <p:cond delay="2500"/>
                            </p:stCondLst>
                            <p:childTnLst>
                              <p:par>
                                <p:cTn id="123" presetID="10" presetClass="entr" presetSubtype="0" fill="hold" grpId="0" nodeType="after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50"/>
                                        <p:tgtEl>
                                          <p:spTgt spid="57"/>
                                        </p:tgtEl>
                                      </p:cBhvr>
                                    </p:animEffect>
                                  </p:childTnLst>
                                </p:cTn>
                              </p:par>
                            </p:childTnLst>
                          </p:cTn>
                        </p:par>
                        <p:par>
                          <p:cTn id="126" fill="hold">
                            <p:stCondLst>
                              <p:cond delay="2550"/>
                            </p:stCondLst>
                            <p:childTnLst>
                              <p:par>
                                <p:cTn id="127" presetID="10" presetClass="entr" presetSubtype="0" fill="hold" nodeType="after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
                                        <p:tgtEl>
                                          <p:spTgt spid="58"/>
                                        </p:tgtEl>
                                      </p:cBhvr>
                                    </p:animEffect>
                                  </p:childTnLst>
                                </p:cTn>
                              </p:par>
                            </p:childTnLst>
                          </p:cTn>
                        </p:par>
                        <p:par>
                          <p:cTn id="130" fill="hold">
                            <p:stCondLst>
                              <p:cond delay="2600"/>
                            </p:stCondLst>
                            <p:childTnLst>
                              <p:par>
                                <p:cTn id="131" presetID="10" presetClass="entr" presetSubtype="0" fill="hold" grpId="0" nodeType="after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fade">
                                      <p:cBhvr>
                                        <p:cTn id="133" dur="50"/>
                                        <p:tgtEl>
                                          <p:spTgt spid="59"/>
                                        </p:tgtEl>
                                      </p:cBhvr>
                                    </p:animEffect>
                                  </p:childTnLst>
                                </p:cTn>
                              </p:par>
                            </p:childTnLst>
                          </p:cTn>
                        </p:par>
                        <p:par>
                          <p:cTn id="134" fill="hold">
                            <p:stCondLst>
                              <p:cond delay="2650"/>
                            </p:stCondLst>
                            <p:childTnLst>
                              <p:par>
                                <p:cTn id="135" presetID="10" presetClass="entr" presetSubtype="0" fill="hold" grpId="0" nodeType="after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fade">
                                      <p:cBhvr>
                                        <p:cTn id="137" dur="50"/>
                                        <p:tgtEl>
                                          <p:spTgt spid="62"/>
                                        </p:tgtEl>
                                      </p:cBhvr>
                                    </p:animEffect>
                                  </p:childTnLst>
                                </p:cTn>
                              </p:par>
                            </p:childTnLst>
                          </p:cTn>
                        </p:par>
                        <p:par>
                          <p:cTn id="138" fill="hold">
                            <p:stCondLst>
                              <p:cond delay="2700"/>
                            </p:stCondLst>
                            <p:childTnLst>
                              <p:par>
                                <p:cTn id="139" presetID="10" presetClass="entr" presetSubtype="0" fill="hold" nodeType="afterEffect">
                                  <p:stCondLst>
                                    <p:cond delay="0"/>
                                  </p:stCondLst>
                                  <p:childTnLst>
                                    <p:set>
                                      <p:cBhvr>
                                        <p:cTn id="140" dur="1" fill="hold">
                                          <p:stCondLst>
                                            <p:cond delay="0"/>
                                          </p:stCondLst>
                                        </p:cTn>
                                        <p:tgtEl>
                                          <p:spTgt spid="60"/>
                                        </p:tgtEl>
                                        <p:attrNameLst>
                                          <p:attrName>style.visibility</p:attrName>
                                        </p:attrNameLst>
                                      </p:cBhvr>
                                      <p:to>
                                        <p:strVal val="visible"/>
                                      </p:to>
                                    </p:set>
                                    <p:animEffect transition="in" filter="fade">
                                      <p:cBhvr>
                                        <p:cTn id="141" dur="50"/>
                                        <p:tgtEl>
                                          <p:spTgt spid="60"/>
                                        </p:tgtEl>
                                      </p:cBhvr>
                                    </p:animEffect>
                                  </p:childTnLst>
                                </p:cTn>
                              </p:par>
                            </p:childTnLst>
                          </p:cTn>
                        </p:par>
                        <p:par>
                          <p:cTn id="142" fill="hold">
                            <p:stCondLst>
                              <p:cond delay="2750"/>
                            </p:stCondLst>
                            <p:childTnLst>
                              <p:par>
                                <p:cTn id="143" presetID="10" presetClass="entr" presetSubtype="0" fill="hold" nodeType="afterEffect">
                                  <p:stCondLst>
                                    <p:cond delay="0"/>
                                  </p:stCondLst>
                                  <p:childTnLst>
                                    <p:set>
                                      <p:cBhvr>
                                        <p:cTn id="144" dur="1" fill="hold">
                                          <p:stCondLst>
                                            <p:cond delay="0"/>
                                          </p:stCondLst>
                                        </p:cTn>
                                        <p:tgtEl>
                                          <p:spTgt spid="63"/>
                                        </p:tgtEl>
                                        <p:attrNameLst>
                                          <p:attrName>style.visibility</p:attrName>
                                        </p:attrNameLst>
                                      </p:cBhvr>
                                      <p:to>
                                        <p:strVal val="visible"/>
                                      </p:to>
                                    </p:set>
                                    <p:animEffect transition="in" filter="fade">
                                      <p:cBhvr>
                                        <p:cTn id="145" dur="50"/>
                                        <p:tgtEl>
                                          <p:spTgt spid="63"/>
                                        </p:tgtEl>
                                      </p:cBhvr>
                                    </p:animEffect>
                                  </p:childTnLst>
                                </p:cTn>
                              </p:par>
                            </p:childTnLst>
                          </p:cTn>
                        </p:par>
                        <p:par>
                          <p:cTn id="146" fill="hold">
                            <p:stCondLst>
                              <p:cond delay="2800"/>
                            </p:stCondLst>
                            <p:childTnLst>
                              <p:par>
                                <p:cTn id="147" presetID="10" presetClass="entr" presetSubtype="0" fill="hold" nodeType="afterEffect">
                                  <p:stCondLst>
                                    <p:cond delay="0"/>
                                  </p:stCondLst>
                                  <p:childTnLst>
                                    <p:set>
                                      <p:cBhvr>
                                        <p:cTn id="148" dur="1" fill="hold">
                                          <p:stCondLst>
                                            <p:cond delay="0"/>
                                          </p:stCondLst>
                                        </p:cTn>
                                        <p:tgtEl>
                                          <p:spTgt spid="68"/>
                                        </p:tgtEl>
                                        <p:attrNameLst>
                                          <p:attrName>style.visibility</p:attrName>
                                        </p:attrNameLst>
                                      </p:cBhvr>
                                      <p:to>
                                        <p:strVal val="visible"/>
                                      </p:to>
                                    </p:set>
                                    <p:animEffect transition="in" filter="fade">
                                      <p:cBhvr>
                                        <p:cTn id="149" dur="50"/>
                                        <p:tgtEl>
                                          <p:spTgt spid="68"/>
                                        </p:tgtEl>
                                      </p:cBhvr>
                                    </p:animEffect>
                                  </p:childTnLst>
                                </p:cTn>
                              </p:par>
                            </p:childTnLst>
                          </p:cTn>
                        </p:par>
                        <p:par>
                          <p:cTn id="150" fill="hold">
                            <p:stCondLst>
                              <p:cond delay="2850"/>
                            </p:stCondLst>
                            <p:childTnLst>
                              <p:par>
                                <p:cTn id="151" presetID="10" presetClass="entr" presetSubtype="0" fill="hold" grpId="0" nodeType="after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fade">
                                      <p:cBhvr>
                                        <p:cTn id="153" dur="50"/>
                                        <p:tgtEl>
                                          <p:spTgt spid="69"/>
                                        </p:tgtEl>
                                      </p:cBhvr>
                                    </p:animEffect>
                                  </p:childTnLst>
                                </p:cTn>
                              </p:par>
                            </p:childTnLst>
                          </p:cTn>
                        </p:par>
                        <p:par>
                          <p:cTn id="154" fill="hold">
                            <p:stCondLst>
                              <p:cond delay="2900"/>
                            </p:stCondLst>
                            <p:childTnLst>
                              <p:par>
                                <p:cTn id="155" presetID="10" presetClass="entr" presetSubtype="0" fill="hold" nodeType="afterEffect">
                                  <p:stCondLst>
                                    <p:cond delay="0"/>
                                  </p:stCondLst>
                                  <p:childTnLst>
                                    <p:set>
                                      <p:cBhvr>
                                        <p:cTn id="156" dur="1" fill="hold">
                                          <p:stCondLst>
                                            <p:cond delay="0"/>
                                          </p:stCondLst>
                                        </p:cTn>
                                        <p:tgtEl>
                                          <p:spTgt spid="70"/>
                                        </p:tgtEl>
                                        <p:attrNameLst>
                                          <p:attrName>style.visibility</p:attrName>
                                        </p:attrNameLst>
                                      </p:cBhvr>
                                      <p:to>
                                        <p:strVal val="visible"/>
                                      </p:to>
                                    </p:set>
                                    <p:animEffect transition="in" filter="fade">
                                      <p:cBhvr>
                                        <p:cTn id="157" dur="50"/>
                                        <p:tgtEl>
                                          <p:spTgt spid="70"/>
                                        </p:tgtEl>
                                      </p:cBhvr>
                                    </p:animEffect>
                                  </p:childTnLst>
                                </p:cTn>
                              </p:par>
                            </p:childTnLst>
                          </p:cTn>
                        </p:par>
                        <p:par>
                          <p:cTn id="158" fill="hold">
                            <p:stCondLst>
                              <p:cond delay="2950"/>
                            </p:stCondLst>
                            <p:childTnLst>
                              <p:par>
                                <p:cTn id="159" presetID="10" presetClass="entr" presetSubtype="0" fill="hold" nodeType="afterEffect">
                                  <p:stCondLst>
                                    <p:cond delay="0"/>
                                  </p:stCondLst>
                                  <p:childTnLst>
                                    <p:set>
                                      <p:cBhvr>
                                        <p:cTn id="160" dur="1" fill="hold">
                                          <p:stCondLst>
                                            <p:cond delay="0"/>
                                          </p:stCondLst>
                                        </p:cTn>
                                        <p:tgtEl>
                                          <p:spTgt spid="72"/>
                                        </p:tgtEl>
                                        <p:attrNameLst>
                                          <p:attrName>style.visibility</p:attrName>
                                        </p:attrNameLst>
                                      </p:cBhvr>
                                      <p:to>
                                        <p:strVal val="visible"/>
                                      </p:to>
                                    </p:set>
                                    <p:animEffect transition="in" filter="fade">
                                      <p:cBhvr>
                                        <p:cTn id="161" dur="50"/>
                                        <p:tgtEl>
                                          <p:spTgt spid="72"/>
                                        </p:tgtEl>
                                      </p:cBhvr>
                                    </p:animEffect>
                                  </p:childTnLst>
                                </p:cTn>
                              </p:par>
                            </p:childTnLst>
                          </p:cTn>
                        </p:par>
                        <p:par>
                          <p:cTn id="162" fill="hold">
                            <p:stCondLst>
                              <p:cond delay="3000"/>
                            </p:stCondLst>
                            <p:childTnLst>
                              <p:par>
                                <p:cTn id="163" presetID="10" presetClass="entr" presetSubtype="0" fill="hold" grpId="0" nodeType="afterEffect">
                                  <p:stCondLst>
                                    <p:cond delay="0"/>
                                  </p:stCondLst>
                                  <p:childTnLst>
                                    <p:set>
                                      <p:cBhvr>
                                        <p:cTn id="164" dur="1" fill="hold">
                                          <p:stCondLst>
                                            <p:cond delay="0"/>
                                          </p:stCondLst>
                                        </p:cTn>
                                        <p:tgtEl>
                                          <p:spTgt spid="74"/>
                                        </p:tgtEl>
                                        <p:attrNameLst>
                                          <p:attrName>style.visibility</p:attrName>
                                        </p:attrNameLst>
                                      </p:cBhvr>
                                      <p:to>
                                        <p:strVal val="visible"/>
                                      </p:to>
                                    </p:set>
                                    <p:animEffect transition="in" filter="fade">
                                      <p:cBhvr>
                                        <p:cTn id="165" dur="50"/>
                                        <p:tgtEl>
                                          <p:spTgt spid="74"/>
                                        </p:tgtEl>
                                      </p:cBhvr>
                                    </p:animEffect>
                                  </p:childTnLst>
                                </p:cTn>
                              </p:par>
                            </p:childTnLst>
                          </p:cTn>
                        </p:par>
                        <p:par>
                          <p:cTn id="166" fill="hold">
                            <p:stCondLst>
                              <p:cond delay="3050"/>
                            </p:stCondLst>
                            <p:childTnLst>
                              <p:par>
                                <p:cTn id="167" presetID="10" presetClass="entr" presetSubtype="0" fill="hold" grpId="0" nodeType="afterEffect">
                                  <p:stCondLst>
                                    <p:cond delay="0"/>
                                  </p:stCondLst>
                                  <p:childTnLst>
                                    <p:set>
                                      <p:cBhvr>
                                        <p:cTn id="168" dur="1" fill="hold">
                                          <p:stCondLst>
                                            <p:cond delay="0"/>
                                          </p:stCondLst>
                                        </p:cTn>
                                        <p:tgtEl>
                                          <p:spTgt spid="246"/>
                                        </p:tgtEl>
                                        <p:attrNameLst>
                                          <p:attrName>style.visibility</p:attrName>
                                        </p:attrNameLst>
                                      </p:cBhvr>
                                      <p:to>
                                        <p:strVal val="visible"/>
                                      </p:to>
                                    </p:set>
                                    <p:animEffect transition="in" filter="fade">
                                      <p:cBhvr>
                                        <p:cTn id="169" dur="50"/>
                                        <p:tgtEl>
                                          <p:spTgt spid="246"/>
                                        </p:tgtEl>
                                      </p:cBhvr>
                                    </p:animEffect>
                                  </p:childTnLst>
                                </p:cTn>
                              </p:par>
                            </p:childTnLst>
                          </p:cTn>
                        </p:par>
                        <p:par>
                          <p:cTn id="170" fill="hold">
                            <p:stCondLst>
                              <p:cond delay="3100"/>
                            </p:stCondLst>
                            <p:childTnLst>
                              <p:par>
                                <p:cTn id="171" presetID="10" presetClass="entr" presetSubtype="0" fill="hold" nodeType="afterEffect">
                                  <p:stCondLst>
                                    <p:cond delay="0"/>
                                  </p:stCondLst>
                                  <p:childTnLst>
                                    <p:set>
                                      <p:cBhvr>
                                        <p:cTn id="172" dur="1" fill="hold">
                                          <p:stCondLst>
                                            <p:cond delay="0"/>
                                          </p:stCondLst>
                                        </p:cTn>
                                        <p:tgtEl>
                                          <p:spTgt spid="247"/>
                                        </p:tgtEl>
                                        <p:attrNameLst>
                                          <p:attrName>style.visibility</p:attrName>
                                        </p:attrNameLst>
                                      </p:cBhvr>
                                      <p:to>
                                        <p:strVal val="visible"/>
                                      </p:to>
                                    </p:set>
                                    <p:animEffect transition="in" filter="fade">
                                      <p:cBhvr>
                                        <p:cTn id="173" dur="50"/>
                                        <p:tgtEl>
                                          <p:spTgt spid="247"/>
                                        </p:tgtEl>
                                      </p:cBhvr>
                                    </p:animEffect>
                                  </p:childTnLst>
                                </p:cTn>
                              </p:par>
                            </p:childTnLst>
                          </p:cTn>
                        </p:par>
                        <p:par>
                          <p:cTn id="174" fill="hold">
                            <p:stCondLst>
                              <p:cond delay="3150"/>
                            </p:stCondLst>
                            <p:childTnLst>
                              <p:par>
                                <p:cTn id="175" presetID="10" presetClass="entr" presetSubtype="0" fill="hold" nodeType="afterEffect">
                                  <p:stCondLst>
                                    <p:cond delay="0"/>
                                  </p:stCondLst>
                                  <p:childTnLst>
                                    <p:set>
                                      <p:cBhvr>
                                        <p:cTn id="176" dur="1" fill="hold">
                                          <p:stCondLst>
                                            <p:cond delay="0"/>
                                          </p:stCondLst>
                                        </p:cTn>
                                        <p:tgtEl>
                                          <p:spTgt spid="76"/>
                                        </p:tgtEl>
                                        <p:attrNameLst>
                                          <p:attrName>style.visibility</p:attrName>
                                        </p:attrNameLst>
                                      </p:cBhvr>
                                      <p:to>
                                        <p:strVal val="visible"/>
                                      </p:to>
                                    </p:set>
                                    <p:animEffect transition="in" filter="fade">
                                      <p:cBhvr>
                                        <p:cTn id="177" dur="50"/>
                                        <p:tgtEl>
                                          <p:spTgt spid="76"/>
                                        </p:tgtEl>
                                      </p:cBhvr>
                                    </p:animEffect>
                                  </p:childTnLst>
                                </p:cTn>
                              </p:par>
                            </p:childTnLst>
                          </p:cTn>
                        </p:par>
                        <p:par>
                          <p:cTn id="178" fill="hold">
                            <p:stCondLst>
                              <p:cond delay="3200"/>
                            </p:stCondLst>
                            <p:childTnLst>
                              <p:par>
                                <p:cTn id="179" presetID="10" presetClass="entr" presetSubtype="0" fill="hold" nodeType="after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fade">
                                      <p:cBhvr>
                                        <p:cTn id="181" dur="50"/>
                                        <p:tgtEl>
                                          <p:spTgt spid="75"/>
                                        </p:tgtEl>
                                      </p:cBhvr>
                                    </p:animEffect>
                                  </p:childTnLst>
                                </p:cTn>
                              </p:par>
                            </p:childTnLst>
                          </p:cTn>
                        </p:par>
                        <p:par>
                          <p:cTn id="182" fill="hold">
                            <p:stCondLst>
                              <p:cond delay="3250"/>
                            </p:stCondLst>
                            <p:childTnLst>
                              <p:par>
                                <p:cTn id="183" presetID="10" presetClass="entr" presetSubtype="0" fill="hold" grpId="0" nodeType="afterEffect">
                                  <p:stCondLst>
                                    <p:cond delay="0"/>
                                  </p:stCondLst>
                                  <p:childTnLst>
                                    <p:set>
                                      <p:cBhvr>
                                        <p:cTn id="184" dur="1" fill="hold">
                                          <p:stCondLst>
                                            <p:cond delay="0"/>
                                          </p:stCondLst>
                                        </p:cTn>
                                        <p:tgtEl>
                                          <p:spTgt spid="79"/>
                                        </p:tgtEl>
                                        <p:attrNameLst>
                                          <p:attrName>style.visibility</p:attrName>
                                        </p:attrNameLst>
                                      </p:cBhvr>
                                      <p:to>
                                        <p:strVal val="visible"/>
                                      </p:to>
                                    </p:set>
                                    <p:animEffect transition="in" filter="fade">
                                      <p:cBhvr>
                                        <p:cTn id="185" dur="50"/>
                                        <p:tgtEl>
                                          <p:spTgt spid="79"/>
                                        </p:tgtEl>
                                      </p:cBhvr>
                                    </p:animEffect>
                                  </p:childTnLst>
                                </p:cTn>
                              </p:par>
                            </p:childTnLst>
                          </p:cTn>
                        </p:par>
                        <p:par>
                          <p:cTn id="186" fill="hold">
                            <p:stCondLst>
                              <p:cond delay="3300"/>
                            </p:stCondLst>
                            <p:childTnLst>
                              <p:par>
                                <p:cTn id="187" presetID="10" presetClass="entr" presetSubtype="0" fill="hold" grpId="0" nodeType="afterEffect">
                                  <p:stCondLst>
                                    <p:cond delay="0"/>
                                  </p:stCondLst>
                                  <p:childTnLst>
                                    <p:set>
                                      <p:cBhvr>
                                        <p:cTn id="188" dur="1" fill="hold">
                                          <p:stCondLst>
                                            <p:cond delay="0"/>
                                          </p:stCondLst>
                                        </p:cTn>
                                        <p:tgtEl>
                                          <p:spTgt spid="80"/>
                                        </p:tgtEl>
                                        <p:attrNameLst>
                                          <p:attrName>style.visibility</p:attrName>
                                        </p:attrNameLst>
                                      </p:cBhvr>
                                      <p:to>
                                        <p:strVal val="visible"/>
                                      </p:to>
                                    </p:set>
                                    <p:animEffect transition="in" filter="fade">
                                      <p:cBhvr>
                                        <p:cTn id="189" dur="50"/>
                                        <p:tgtEl>
                                          <p:spTgt spid="80"/>
                                        </p:tgtEl>
                                      </p:cBhvr>
                                    </p:animEffect>
                                  </p:childTnLst>
                                </p:cTn>
                              </p:par>
                            </p:childTnLst>
                          </p:cTn>
                        </p:par>
                        <p:par>
                          <p:cTn id="190" fill="hold">
                            <p:stCondLst>
                              <p:cond delay="3350"/>
                            </p:stCondLst>
                            <p:childTnLst>
                              <p:par>
                                <p:cTn id="191" presetID="10" presetClass="entr" presetSubtype="0" fill="hold" nodeType="afterEffect">
                                  <p:stCondLst>
                                    <p:cond delay="0"/>
                                  </p:stCondLst>
                                  <p:childTnLst>
                                    <p:set>
                                      <p:cBhvr>
                                        <p:cTn id="192" dur="1" fill="hold">
                                          <p:stCondLst>
                                            <p:cond delay="0"/>
                                          </p:stCondLst>
                                        </p:cTn>
                                        <p:tgtEl>
                                          <p:spTgt spid="87"/>
                                        </p:tgtEl>
                                        <p:attrNameLst>
                                          <p:attrName>style.visibility</p:attrName>
                                        </p:attrNameLst>
                                      </p:cBhvr>
                                      <p:to>
                                        <p:strVal val="visible"/>
                                      </p:to>
                                    </p:set>
                                    <p:animEffect transition="in" filter="fade">
                                      <p:cBhvr>
                                        <p:cTn id="193" dur="50"/>
                                        <p:tgtEl>
                                          <p:spTgt spid="87"/>
                                        </p:tgtEl>
                                      </p:cBhvr>
                                    </p:animEffect>
                                  </p:childTnLst>
                                </p:cTn>
                              </p:par>
                            </p:childTnLst>
                          </p:cTn>
                        </p:par>
                        <p:par>
                          <p:cTn id="194" fill="hold">
                            <p:stCondLst>
                              <p:cond delay="3400"/>
                            </p:stCondLst>
                            <p:childTnLst>
                              <p:par>
                                <p:cTn id="195" presetID="10" presetClass="entr" presetSubtype="0" fill="hold" nodeType="afterEffect">
                                  <p:stCondLst>
                                    <p:cond delay="0"/>
                                  </p:stCondLst>
                                  <p:childTnLst>
                                    <p:set>
                                      <p:cBhvr>
                                        <p:cTn id="196" dur="1" fill="hold">
                                          <p:stCondLst>
                                            <p:cond delay="0"/>
                                          </p:stCondLst>
                                        </p:cTn>
                                        <p:tgtEl>
                                          <p:spTgt spid="83"/>
                                        </p:tgtEl>
                                        <p:attrNameLst>
                                          <p:attrName>style.visibility</p:attrName>
                                        </p:attrNameLst>
                                      </p:cBhvr>
                                      <p:to>
                                        <p:strVal val="visible"/>
                                      </p:to>
                                    </p:set>
                                    <p:animEffect transition="in" filter="fade">
                                      <p:cBhvr>
                                        <p:cTn id="197" dur="50"/>
                                        <p:tgtEl>
                                          <p:spTgt spid="83"/>
                                        </p:tgtEl>
                                      </p:cBhvr>
                                    </p:animEffect>
                                  </p:childTnLst>
                                </p:cTn>
                              </p:par>
                            </p:childTnLst>
                          </p:cTn>
                        </p:par>
                        <p:par>
                          <p:cTn id="198" fill="hold">
                            <p:stCondLst>
                              <p:cond delay="3450"/>
                            </p:stCondLst>
                            <p:childTnLst>
                              <p:par>
                                <p:cTn id="199" presetID="10" presetClass="entr" presetSubtype="0" fill="hold" nodeType="afterEffect">
                                  <p:stCondLst>
                                    <p:cond delay="0"/>
                                  </p:stCondLst>
                                  <p:childTnLst>
                                    <p:set>
                                      <p:cBhvr>
                                        <p:cTn id="200" dur="1" fill="hold">
                                          <p:stCondLst>
                                            <p:cond delay="0"/>
                                          </p:stCondLst>
                                        </p:cTn>
                                        <p:tgtEl>
                                          <p:spTgt spid="85"/>
                                        </p:tgtEl>
                                        <p:attrNameLst>
                                          <p:attrName>style.visibility</p:attrName>
                                        </p:attrNameLst>
                                      </p:cBhvr>
                                      <p:to>
                                        <p:strVal val="visible"/>
                                      </p:to>
                                    </p:set>
                                    <p:animEffect transition="in" filter="fade">
                                      <p:cBhvr>
                                        <p:cTn id="201" dur="50"/>
                                        <p:tgtEl>
                                          <p:spTgt spid="85"/>
                                        </p:tgtEl>
                                      </p:cBhvr>
                                    </p:animEffect>
                                  </p:childTnLst>
                                </p:cTn>
                              </p:par>
                            </p:childTnLst>
                          </p:cTn>
                        </p:par>
                        <p:par>
                          <p:cTn id="202" fill="hold">
                            <p:stCondLst>
                              <p:cond delay="3500"/>
                            </p:stCondLst>
                            <p:childTnLst>
                              <p:par>
                                <p:cTn id="203" presetID="10" presetClass="entr" presetSubtype="0" fill="hold" grpId="0" nodeType="afterEffect">
                                  <p:stCondLst>
                                    <p:cond delay="0"/>
                                  </p:stCondLst>
                                  <p:childTnLst>
                                    <p:set>
                                      <p:cBhvr>
                                        <p:cTn id="204" dur="1" fill="hold">
                                          <p:stCondLst>
                                            <p:cond delay="0"/>
                                          </p:stCondLst>
                                        </p:cTn>
                                        <p:tgtEl>
                                          <p:spTgt spid="81"/>
                                        </p:tgtEl>
                                        <p:attrNameLst>
                                          <p:attrName>style.visibility</p:attrName>
                                        </p:attrNameLst>
                                      </p:cBhvr>
                                      <p:to>
                                        <p:strVal val="visible"/>
                                      </p:to>
                                    </p:set>
                                    <p:animEffect transition="in" filter="fade">
                                      <p:cBhvr>
                                        <p:cTn id="205" dur="50"/>
                                        <p:tgtEl>
                                          <p:spTgt spid="81"/>
                                        </p:tgtEl>
                                      </p:cBhvr>
                                    </p:animEffect>
                                  </p:childTnLst>
                                </p:cTn>
                              </p:par>
                            </p:childTnLst>
                          </p:cTn>
                        </p:par>
                        <p:par>
                          <p:cTn id="206" fill="hold">
                            <p:stCondLst>
                              <p:cond delay="3550"/>
                            </p:stCondLst>
                            <p:childTnLst>
                              <p:par>
                                <p:cTn id="207" presetID="10" presetClass="entr" presetSubtype="0" fill="hold" grpId="0" nodeType="afterEffect">
                                  <p:stCondLst>
                                    <p:cond delay="0"/>
                                  </p:stCondLst>
                                  <p:childTnLst>
                                    <p:set>
                                      <p:cBhvr>
                                        <p:cTn id="208" dur="1" fill="hold">
                                          <p:stCondLst>
                                            <p:cond delay="0"/>
                                          </p:stCondLst>
                                        </p:cTn>
                                        <p:tgtEl>
                                          <p:spTgt spid="82"/>
                                        </p:tgtEl>
                                        <p:attrNameLst>
                                          <p:attrName>style.visibility</p:attrName>
                                        </p:attrNameLst>
                                      </p:cBhvr>
                                      <p:to>
                                        <p:strVal val="visible"/>
                                      </p:to>
                                    </p:set>
                                    <p:animEffect transition="in" filter="fade">
                                      <p:cBhvr>
                                        <p:cTn id="209" dur="50"/>
                                        <p:tgtEl>
                                          <p:spTgt spid="82"/>
                                        </p:tgtEl>
                                      </p:cBhvr>
                                    </p:animEffect>
                                  </p:childTnLst>
                                </p:cTn>
                              </p:par>
                            </p:childTnLst>
                          </p:cTn>
                        </p:par>
                        <p:par>
                          <p:cTn id="210" fill="hold">
                            <p:stCondLst>
                              <p:cond delay="3600"/>
                            </p:stCondLst>
                            <p:childTnLst>
                              <p:par>
                                <p:cTn id="211" presetID="10" presetClass="entr" presetSubtype="0" fill="hold" nodeType="afterEffect">
                                  <p:stCondLst>
                                    <p:cond delay="0"/>
                                  </p:stCondLst>
                                  <p:childTnLst>
                                    <p:set>
                                      <p:cBhvr>
                                        <p:cTn id="212" dur="1" fill="hold">
                                          <p:stCondLst>
                                            <p:cond delay="0"/>
                                          </p:stCondLst>
                                        </p:cTn>
                                        <p:tgtEl>
                                          <p:spTgt spid="116"/>
                                        </p:tgtEl>
                                        <p:attrNameLst>
                                          <p:attrName>style.visibility</p:attrName>
                                        </p:attrNameLst>
                                      </p:cBhvr>
                                      <p:to>
                                        <p:strVal val="visible"/>
                                      </p:to>
                                    </p:set>
                                    <p:animEffect transition="in" filter="fade">
                                      <p:cBhvr>
                                        <p:cTn id="213" dur="50"/>
                                        <p:tgtEl>
                                          <p:spTgt spid="116"/>
                                        </p:tgtEl>
                                      </p:cBhvr>
                                    </p:animEffect>
                                  </p:childTnLst>
                                </p:cTn>
                              </p:par>
                            </p:childTnLst>
                          </p:cTn>
                        </p:par>
                        <p:par>
                          <p:cTn id="214" fill="hold">
                            <p:stCondLst>
                              <p:cond delay="3650"/>
                            </p:stCondLst>
                            <p:childTnLst>
                              <p:par>
                                <p:cTn id="215" presetID="10" presetClass="entr" presetSubtype="0" fill="hold" nodeType="afterEffect">
                                  <p:stCondLst>
                                    <p:cond delay="0"/>
                                  </p:stCondLst>
                                  <p:childTnLst>
                                    <p:set>
                                      <p:cBhvr>
                                        <p:cTn id="216" dur="1" fill="hold">
                                          <p:stCondLst>
                                            <p:cond delay="0"/>
                                          </p:stCondLst>
                                        </p:cTn>
                                        <p:tgtEl>
                                          <p:spTgt spid="117"/>
                                        </p:tgtEl>
                                        <p:attrNameLst>
                                          <p:attrName>style.visibility</p:attrName>
                                        </p:attrNameLst>
                                      </p:cBhvr>
                                      <p:to>
                                        <p:strVal val="visible"/>
                                      </p:to>
                                    </p:set>
                                    <p:animEffect transition="in" filter="fade">
                                      <p:cBhvr>
                                        <p:cTn id="217" dur="50"/>
                                        <p:tgtEl>
                                          <p:spTgt spid="117"/>
                                        </p:tgtEl>
                                      </p:cBhvr>
                                    </p:animEffect>
                                  </p:childTnLst>
                                </p:cTn>
                              </p:par>
                            </p:childTnLst>
                          </p:cTn>
                        </p:par>
                        <p:par>
                          <p:cTn id="218" fill="hold">
                            <p:stCondLst>
                              <p:cond delay="3700"/>
                            </p:stCondLst>
                            <p:childTnLst>
                              <p:par>
                                <p:cTn id="219" presetID="10" presetClass="entr" presetSubtype="0" fill="hold" nodeType="afterEffect">
                                  <p:stCondLst>
                                    <p:cond delay="0"/>
                                  </p:stCondLst>
                                  <p:childTnLst>
                                    <p:set>
                                      <p:cBhvr>
                                        <p:cTn id="220" dur="1" fill="hold">
                                          <p:stCondLst>
                                            <p:cond delay="0"/>
                                          </p:stCondLst>
                                        </p:cTn>
                                        <p:tgtEl>
                                          <p:spTgt spid="134"/>
                                        </p:tgtEl>
                                        <p:attrNameLst>
                                          <p:attrName>style.visibility</p:attrName>
                                        </p:attrNameLst>
                                      </p:cBhvr>
                                      <p:to>
                                        <p:strVal val="visible"/>
                                      </p:to>
                                    </p:set>
                                    <p:animEffect transition="in" filter="fade">
                                      <p:cBhvr>
                                        <p:cTn id="221" dur="50"/>
                                        <p:tgtEl>
                                          <p:spTgt spid="134"/>
                                        </p:tgtEl>
                                      </p:cBhvr>
                                    </p:animEffect>
                                  </p:childTnLst>
                                </p:cTn>
                              </p:par>
                            </p:childTnLst>
                          </p:cTn>
                        </p:par>
                        <p:par>
                          <p:cTn id="222" fill="hold">
                            <p:stCondLst>
                              <p:cond delay="3750"/>
                            </p:stCondLst>
                            <p:childTnLst>
                              <p:par>
                                <p:cTn id="223" presetID="10" presetClass="entr" presetSubtype="0" fill="hold" nodeType="afterEffect">
                                  <p:stCondLst>
                                    <p:cond delay="0"/>
                                  </p:stCondLst>
                                  <p:childTnLst>
                                    <p:set>
                                      <p:cBhvr>
                                        <p:cTn id="224" dur="1" fill="hold">
                                          <p:stCondLst>
                                            <p:cond delay="0"/>
                                          </p:stCondLst>
                                        </p:cTn>
                                        <p:tgtEl>
                                          <p:spTgt spid="151"/>
                                        </p:tgtEl>
                                        <p:attrNameLst>
                                          <p:attrName>style.visibility</p:attrName>
                                        </p:attrNameLst>
                                      </p:cBhvr>
                                      <p:to>
                                        <p:strVal val="visible"/>
                                      </p:to>
                                    </p:set>
                                    <p:animEffect transition="in" filter="fade">
                                      <p:cBhvr>
                                        <p:cTn id="225" dur="50"/>
                                        <p:tgtEl>
                                          <p:spTgt spid="151"/>
                                        </p:tgtEl>
                                      </p:cBhvr>
                                    </p:animEffect>
                                  </p:childTnLst>
                                </p:cTn>
                              </p:par>
                            </p:childTnLst>
                          </p:cTn>
                        </p:par>
                        <p:par>
                          <p:cTn id="226" fill="hold">
                            <p:stCondLst>
                              <p:cond delay="3800"/>
                            </p:stCondLst>
                            <p:childTnLst>
                              <p:par>
                                <p:cTn id="227" presetID="10" presetClass="entr" presetSubtype="0" fill="hold" nodeType="afterEffect">
                                  <p:stCondLst>
                                    <p:cond delay="0"/>
                                  </p:stCondLst>
                                  <p:childTnLst>
                                    <p:set>
                                      <p:cBhvr>
                                        <p:cTn id="228" dur="1" fill="hold">
                                          <p:stCondLst>
                                            <p:cond delay="0"/>
                                          </p:stCondLst>
                                        </p:cTn>
                                        <p:tgtEl>
                                          <p:spTgt spid="168"/>
                                        </p:tgtEl>
                                        <p:attrNameLst>
                                          <p:attrName>style.visibility</p:attrName>
                                        </p:attrNameLst>
                                      </p:cBhvr>
                                      <p:to>
                                        <p:strVal val="visible"/>
                                      </p:to>
                                    </p:set>
                                    <p:animEffect transition="in" filter="fade">
                                      <p:cBhvr>
                                        <p:cTn id="229" dur="50"/>
                                        <p:tgtEl>
                                          <p:spTgt spid="168"/>
                                        </p:tgtEl>
                                      </p:cBhvr>
                                    </p:animEffect>
                                  </p:childTnLst>
                                </p:cTn>
                              </p:par>
                            </p:childTnLst>
                          </p:cTn>
                        </p:par>
                        <p:par>
                          <p:cTn id="230" fill="hold">
                            <p:stCondLst>
                              <p:cond delay="3850"/>
                            </p:stCondLst>
                            <p:childTnLst>
                              <p:par>
                                <p:cTn id="231" presetID="10" presetClass="entr" presetSubtype="0" fill="hold" nodeType="afterEffect">
                                  <p:stCondLst>
                                    <p:cond delay="0"/>
                                  </p:stCondLst>
                                  <p:childTnLst>
                                    <p:set>
                                      <p:cBhvr>
                                        <p:cTn id="232" dur="1" fill="hold">
                                          <p:stCondLst>
                                            <p:cond delay="0"/>
                                          </p:stCondLst>
                                        </p:cTn>
                                        <p:tgtEl>
                                          <p:spTgt spid="185"/>
                                        </p:tgtEl>
                                        <p:attrNameLst>
                                          <p:attrName>style.visibility</p:attrName>
                                        </p:attrNameLst>
                                      </p:cBhvr>
                                      <p:to>
                                        <p:strVal val="visible"/>
                                      </p:to>
                                    </p:set>
                                    <p:animEffect transition="in" filter="fade">
                                      <p:cBhvr>
                                        <p:cTn id="233" dur="50"/>
                                        <p:tgtEl>
                                          <p:spTgt spid="185"/>
                                        </p:tgtEl>
                                      </p:cBhvr>
                                    </p:animEffect>
                                  </p:childTnLst>
                                </p:cTn>
                              </p:par>
                            </p:childTnLst>
                          </p:cTn>
                        </p:par>
                        <p:par>
                          <p:cTn id="234" fill="hold">
                            <p:stCondLst>
                              <p:cond delay="3900"/>
                            </p:stCondLst>
                            <p:childTnLst>
                              <p:par>
                                <p:cTn id="235" presetID="10" presetClass="entr" presetSubtype="0" fill="hold" nodeType="afterEffect">
                                  <p:stCondLst>
                                    <p:cond delay="0"/>
                                  </p:stCondLst>
                                  <p:childTnLst>
                                    <p:set>
                                      <p:cBhvr>
                                        <p:cTn id="236" dur="1" fill="hold">
                                          <p:stCondLst>
                                            <p:cond delay="0"/>
                                          </p:stCondLst>
                                        </p:cTn>
                                        <p:tgtEl>
                                          <p:spTgt spid="202"/>
                                        </p:tgtEl>
                                        <p:attrNameLst>
                                          <p:attrName>style.visibility</p:attrName>
                                        </p:attrNameLst>
                                      </p:cBhvr>
                                      <p:to>
                                        <p:strVal val="visible"/>
                                      </p:to>
                                    </p:set>
                                    <p:animEffect transition="in" filter="fade">
                                      <p:cBhvr>
                                        <p:cTn id="237" dur="50"/>
                                        <p:tgtEl>
                                          <p:spTgt spid="202"/>
                                        </p:tgtEl>
                                      </p:cBhvr>
                                    </p:animEffect>
                                  </p:childTnLst>
                                </p:cTn>
                              </p:par>
                            </p:childTnLst>
                          </p:cTn>
                        </p:par>
                        <p:par>
                          <p:cTn id="238" fill="hold">
                            <p:stCondLst>
                              <p:cond delay="3950"/>
                            </p:stCondLst>
                            <p:childTnLst>
                              <p:par>
                                <p:cTn id="239" presetID="10" presetClass="entr" presetSubtype="0" fill="hold" nodeType="afterEffect">
                                  <p:stCondLst>
                                    <p:cond delay="0"/>
                                  </p:stCondLst>
                                  <p:childTnLst>
                                    <p:set>
                                      <p:cBhvr>
                                        <p:cTn id="240" dur="1" fill="hold">
                                          <p:stCondLst>
                                            <p:cond delay="0"/>
                                          </p:stCondLst>
                                        </p:cTn>
                                        <p:tgtEl>
                                          <p:spTgt spid="332"/>
                                        </p:tgtEl>
                                        <p:attrNameLst>
                                          <p:attrName>style.visibility</p:attrName>
                                        </p:attrNameLst>
                                      </p:cBhvr>
                                      <p:to>
                                        <p:strVal val="visible"/>
                                      </p:to>
                                    </p:set>
                                    <p:animEffect transition="in" filter="fade">
                                      <p:cBhvr>
                                        <p:cTn id="241" dur="50"/>
                                        <p:tgtEl>
                                          <p:spTgt spid="332"/>
                                        </p:tgtEl>
                                      </p:cBhvr>
                                    </p:animEffect>
                                  </p:childTnLst>
                                </p:cTn>
                              </p:par>
                            </p:childTnLst>
                          </p:cTn>
                        </p:par>
                        <p:par>
                          <p:cTn id="242" fill="hold">
                            <p:stCondLst>
                              <p:cond delay="4000"/>
                            </p:stCondLst>
                            <p:childTnLst>
                              <p:par>
                                <p:cTn id="243" presetID="53" presetClass="entr" presetSubtype="16" fill="hold" nodeType="afterEffect">
                                  <p:stCondLst>
                                    <p:cond delay="0"/>
                                  </p:stCondLst>
                                  <p:childTnLst>
                                    <p:set>
                                      <p:cBhvr>
                                        <p:cTn id="244" dur="1" fill="hold">
                                          <p:stCondLst>
                                            <p:cond delay="0"/>
                                          </p:stCondLst>
                                        </p:cTn>
                                        <p:tgtEl>
                                          <p:spTgt spid="331"/>
                                        </p:tgtEl>
                                        <p:attrNameLst>
                                          <p:attrName>style.visibility</p:attrName>
                                        </p:attrNameLst>
                                      </p:cBhvr>
                                      <p:to>
                                        <p:strVal val="visible"/>
                                      </p:to>
                                    </p:set>
                                    <p:anim calcmode="lin" valueType="num">
                                      <p:cBhvr>
                                        <p:cTn id="245" dur="200" fill="hold"/>
                                        <p:tgtEl>
                                          <p:spTgt spid="331"/>
                                        </p:tgtEl>
                                        <p:attrNameLst>
                                          <p:attrName>ppt_w</p:attrName>
                                        </p:attrNameLst>
                                      </p:cBhvr>
                                      <p:tavLst>
                                        <p:tav tm="0">
                                          <p:val>
                                            <p:fltVal val="0"/>
                                          </p:val>
                                        </p:tav>
                                        <p:tav tm="100000">
                                          <p:val>
                                            <p:strVal val="#ppt_w"/>
                                          </p:val>
                                        </p:tav>
                                      </p:tavLst>
                                    </p:anim>
                                    <p:anim calcmode="lin" valueType="num">
                                      <p:cBhvr>
                                        <p:cTn id="246" dur="200" fill="hold"/>
                                        <p:tgtEl>
                                          <p:spTgt spid="331"/>
                                        </p:tgtEl>
                                        <p:attrNameLst>
                                          <p:attrName>ppt_h</p:attrName>
                                        </p:attrNameLst>
                                      </p:cBhvr>
                                      <p:tavLst>
                                        <p:tav tm="0">
                                          <p:val>
                                            <p:fltVal val="0"/>
                                          </p:val>
                                        </p:tav>
                                        <p:tav tm="100000">
                                          <p:val>
                                            <p:strVal val="#ppt_h"/>
                                          </p:val>
                                        </p:tav>
                                      </p:tavLst>
                                    </p:anim>
                                    <p:animEffect transition="in" filter="fade">
                                      <p:cBhvr>
                                        <p:cTn id="247" dur="200"/>
                                        <p:tgtEl>
                                          <p:spTgt spid="331"/>
                                        </p:tgtEl>
                                      </p:cBhvr>
                                    </p:animEffect>
                                  </p:childTnLst>
                                </p:cTn>
                              </p:par>
                            </p:childTnLst>
                          </p:cTn>
                        </p:par>
                        <p:par>
                          <p:cTn id="248" fill="hold">
                            <p:stCondLst>
                              <p:cond delay="4200"/>
                            </p:stCondLst>
                            <p:childTnLst>
                              <p:par>
                                <p:cTn id="249" presetID="10" presetClass="entr" presetSubtype="0" fill="hold" grpId="0" nodeType="afterEffect">
                                  <p:stCondLst>
                                    <p:cond delay="250"/>
                                  </p:stCondLst>
                                  <p:childTnLst>
                                    <p:set>
                                      <p:cBhvr>
                                        <p:cTn id="250" dur="1" fill="hold">
                                          <p:stCondLst>
                                            <p:cond delay="0"/>
                                          </p:stCondLst>
                                        </p:cTn>
                                        <p:tgtEl>
                                          <p:spTgt spid="293"/>
                                        </p:tgtEl>
                                        <p:attrNameLst>
                                          <p:attrName>style.visibility</p:attrName>
                                        </p:attrNameLst>
                                      </p:cBhvr>
                                      <p:to>
                                        <p:strVal val="visible"/>
                                      </p:to>
                                    </p:set>
                                    <p:animEffect transition="in" filter="fade">
                                      <p:cBhvr>
                                        <p:cTn id="251" dur="50"/>
                                        <p:tgtEl>
                                          <p:spTgt spid="293"/>
                                        </p:tgtEl>
                                      </p:cBhvr>
                                    </p:animEffect>
                                  </p:childTnLst>
                                </p:cTn>
                              </p:par>
                            </p:childTnLst>
                          </p:cTn>
                        </p:par>
                        <p:par>
                          <p:cTn id="252" fill="hold">
                            <p:stCondLst>
                              <p:cond delay="4500"/>
                            </p:stCondLst>
                            <p:childTnLst>
                              <p:par>
                                <p:cTn id="253" presetID="10" presetClass="entr" presetSubtype="0" fill="hold" grpId="0" nodeType="afterEffect">
                                  <p:stCondLst>
                                    <p:cond delay="0"/>
                                  </p:stCondLst>
                                  <p:childTnLst>
                                    <p:set>
                                      <p:cBhvr>
                                        <p:cTn id="254" dur="1" fill="hold">
                                          <p:stCondLst>
                                            <p:cond delay="0"/>
                                          </p:stCondLst>
                                        </p:cTn>
                                        <p:tgtEl>
                                          <p:spTgt spid="294"/>
                                        </p:tgtEl>
                                        <p:attrNameLst>
                                          <p:attrName>style.visibility</p:attrName>
                                        </p:attrNameLst>
                                      </p:cBhvr>
                                      <p:to>
                                        <p:strVal val="visible"/>
                                      </p:to>
                                    </p:set>
                                    <p:animEffect transition="in" filter="fade">
                                      <p:cBhvr>
                                        <p:cTn id="255" dur="50"/>
                                        <p:tgtEl>
                                          <p:spTgt spid="294"/>
                                        </p:tgtEl>
                                      </p:cBhvr>
                                    </p:animEffect>
                                  </p:childTnLst>
                                </p:cTn>
                              </p:par>
                            </p:childTnLst>
                          </p:cTn>
                        </p:par>
                        <p:par>
                          <p:cTn id="256" fill="hold">
                            <p:stCondLst>
                              <p:cond delay="4550"/>
                            </p:stCondLst>
                            <p:childTnLst>
                              <p:par>
                                <p:cTn id="257" presetID="10" presetClass="entr" presetSubtype="0" fill="hold" grpId="0" nodeType="afterEffect">
                                  <p:stCondLst>
                                    <p:cond delay="0"/>
                                  </p:stCondLst>
                                  <p:childTnLst>
                                    <p:set>
                                      <p:cBhvr>
                                        <p:cTn id="258" dur="1" fill="hold">
                                          <p:stCondLst>
                                            <p:cond delay="0"/>
                                          </p:stCondLst>
                                        </p:cTn>
                                        <p:tgtEl>
                                          <p:spTgt spid="316"/>
                                        </p:tgtEl>
                                        <p:attrNameLst>
                                          <p:attrName>style.visibility</p:attrName>
                                        </p:attrNameLst>
                                      </p:cBhvr>
                                      <p:to>
                                        <p:strVal val="visible"/>
                                      </p:to>
                                    </p:set>
                                    <p:animEffect transition="in" filter="fade">
                                      <p:cBhvr>
                                        <p:cTn id="259" dur="50"/>
                                        <p:tgtEl>
                                          <p:spTgt spid="316"/>
                                        </p:tgtEl>
                                      </p:cBhvr>
                                    </p:animEffect>
                                  </p:childTnLst>
                                </p:cTn>
                              </p:par>
                            </p:childTnLst>
                          </p:cTn>
                        </p:par>
                        <p:par>
                          <p:cTn id="260" fill="hold">
                            <p:stCondLst>
                              <p:cond delay="4600"/>
                            </p:stCondLst>
                            <p:childTnLst>
                              <p:par>
                                <p:cTn id="261" presetID="10" presetClass="entr" presetSubtype="0" fill="hold" nodeType="afterEffect">
                                  <p:stCondLst>
                                    <p:cond delay="0"/>
                                  </p:stCondLst>
                                  <p:childTnLst>
                                    <p:set>
                                      <p:cBhvr>
                                        <p:cTn id="262" dur="1" fill="hold">
                                          <p:stCondLst>
                                            <p:cond delay="0"/>
                                          </p:stCondLst>
                                        </p:cTn>
                                        <p:tgtEl>
                                          <p:spTgt spid="299"/>
                                        </p:tgtEl>
                                        <p:attrNameLst>
                                          <p:attrName>style.visibility</p:attrName>
                                        </p:attrNameLst>
                                      </p:cBhvr>
                                      <p:to>
                                        <p:strVal val="visible"/>
                                      </p:to>
                                    </p:set>
                                    <p:animEffect transition="in" filter="fade">
                                      <p:cBhvr>
                                        <p:cTn id="263" dur="50"/>
                                        <p:tgtEl>
                                          <p:spTgt spid="299"/>
                                        </p:tgtEl>
                                      </p:cBhvr>
                                    </p:animEffect>
                                  </p:childTnLst>
                                </p:cTn>
                              </p:par>
                            </p:childTnLst>
                          </p:cTn>
                        </p:par>
                        <p:par>
                          <p:cTn id="264" fill="hold">
                            <p:stCondLst>
                              <p:cond delay="4650"/>
                            </p:stCondLst>
                            <p:childTnLst>
                              <p:par>
                                <p:cTn id="265" presetID="10" presetClass="entr" presetSubtype="0" fill="hold" grpId="0" nodeType="afterEffect">
                                  <p:stCondLst>
                                    <p:cond delay="0"/>
                                  </p:stCondLst>
                                  <p:childTnLst>
                                    <p:set>
                                      <p:cBhvr>
                                        <p:cTn id="266" dur="1" fill="hold">
                                          <p:stCondLst>
                                            <p:cond delay="0"/>
                                          </p:stCondLst>
                                        </p:cTn>
                                        <p:tgtEl>
                                          <p:spTgt spid="317"/>
                                        </p:tgtEl>
                                        <p:attrNameLst>
                                          <p:attrName>style.visibility</p:attrName>
                                        </p:attrNameLst>
                                      </p:cBhvr>
                                      <p:to>
                                        <p:strVal val="visible"/>
                                      </p:to>
                                    </p:set>
                                    <p:animEffect transition="in" filter="fade">
                                      <p:cBhvr>
                                        <p:cTn id="267" dur="50"/>
                                        <p:tgtEl>
                                          <p:spTgt spid="317"/>
                                        </p:tgtEl>
                                      </p:cBhvr>
                                    </p:animEffect>
                                  </p:childTnLst>
                                </p:cTn>
                              </p:par>
                            </p:childTnLst>
                          </p:cTn>
                        </p:par>
                        <p:par>
                          <p:cTn id="268" fill="hold">
                            <p:stCondLst>
                              <p:cond delay="4700"/>
                            </p:stCondLst>
                            <p:childTnLst>
                              <p:par>
                                <p:cTn id="269" presetID="10" presetClass="entr" presetSubtype="0" fill="hold" nodeType="afterEffect">
                                  <p:stCondLst>
                                    <p:cond delay="0"/>
                                  </p:stCondLst>
                                  <p:childTnLst>
                                    <p:set>
                                      <p:cBhvr>
                                        <p:cTn id="270" dur="1" fill="hold">
                                          <p:stCondLst>
                                            <p:cond delay="0"/>
                                          </p:stCondLst>
                                        </p:cTn>
                                        <p:tgtEl>
                                          <p:spTgt spid="318"/>
                                        </p:tgtEl>
                                        <p:attrNameLst>
                                          <p:attrName>style.visibility</p:attrName>
                                        </p:attrNameLst>
                                      </p:cBhvr>
                                      <p:to>
                                        <p:strVal val="visible"/>
                                      </p:to>
                                    </p:set>
                                    <p:animEffect transition="in" filter="fade">
                                      <p:cBhvr>
                                        <p:cTn id="271" dur="50"/>
                                        <p:tgtEl>
                                          <p:spTgt spid="318"/>
                                        </p:tgtEl>
                                      </p:cBhvr>
                                    </p:animEffect>
                                  </p:childTnLst>
                                </p:cTn>
                              </p:par>
                            </p:childTnLst>
                          </p:cTn>
                        </p:par>
                        <p:par>
                          <p:cTn id="272" fill="hold">
                            <p:stCondLst>
                              <p:cond delay="4750"/>
                            </p:stCondLst>
                            <p:childTnLst>
                              <p:par>
                                <p:cTn id="273" presetID="10" presetClass="entr" presetSubtype="0" fill="hold" nodeType="afterEffect">
                                  <p:stCondLst>
                                    <p:cond delay="0"/>
                                  </p:stCondLst>
                                  <p:childTnLst>
                                    <p:set>
                                      <p:cBhvr>
                                        <p:cTn id="274" dur="1" fill="hold">
                                          <p:stCondLst>
                                            <p:cond delay="0"/>
                                          </p:stCondLst>
                                        </p:cTn>
                                        <p:tgtEl>
                                          <p:spTgt spid="325"/>
                                        </p:tgtEl>
                                        <p:attrNameLst>
                                          <p:attrName>style.visibility</p:attrName>
                                        </p:attrNameLst>
                                      </p:cBhvr>
                                      <p:to>
                                        <p:strVal val="visible"/>
                                      </p:to>
                                    </p:set>
                                    <p:animEffect transition="in" filter="fade">
                                      <p:cBhvr>
                                        <p:cTn id="275" dur="50"/>
                                        <p:tgtEl>
                                          <p:spTgt spid="325"/>
                                        </p:tgtEl>
                                      </p:cBhvr>
                                    </p:animEffect>
                                  </p:childTnLst>
                                </p:cTn>
                              </p:par>
                            </p:childTnLst>
                          </p:cTn>
                        </p:par>
                        <p:par>
                          <p:cTn id="276" fill="hold">
                            <p:stCondLst>
                              <p:cond delay="4800"/>
                            </p:stCondLst>
                            <p:childTnLst>
                              <p:par>
                                <p:cTn id="277" presetID="10" presetClass="entr" presetSubtype="0" fill="hold" nodeType="afterEffect">
                                  <p:stCondLst>
                                    <p:cond delay="0"/>
                                  </p:stCondLst>
                                  <p:childTnLst>
                                    <p:set>
                                      <p:cBhvr>
                                        <p:cTn id="278" dur="1" fill="hold">
                                          <p:stCondLst>
                                            <p:cond delay="0"/>
                                          </p:stCondLst>
                                        </p:cTn>
                                        <p:tgtEl>
                                          <p:spTgt spid="326"/>
                                        </p:tgtEl>
                                        <p:attrNameLst>
                                          <p:attrName>style.visibility</p:attrName>
                                        </p:attrNameLst>
                                      </p:cBhvr>
                                      <p:to>
                                        <p:strVal val="visible"/>
                                      </p:to>
                                    </p:set>
                                    <p:animEffect transition="in" filter="fade">
                                      <p:cBhvr>
                                        <p:cTn id="279" dur="50"/>
                                        <p:tgtEl>
                                          <p:spTgt spid="326"/>
                                        </p:tgtEl>
                                      </p:cBhvr>
                                    </p:animEffect>
                                  </p:childTnLst>
                                </p:cTn>
                              </p:par>
                            </p:childTnLst>
                          </p:cTn>
                        </p:par>
                        <p:par>
                          <p:cTn id="280" fill="hold">
                            <p:stCondLst>
                              <p:cond delay="4850"/>
                            </p:stCondLst>
                            <p:childTnLst>
                              <p:par>
                                <p:cTn id="281" presetID="10" presetClass="entr" presetSubtype="0" fill="hold" grpId="0" nodeType="afterEffect">
                                  <p:stCondLst>
                                    <p:cond delay="0"/>
                                  </p:stCondLst>
                                  <p:childTnLst>
                                    <p:set>
                                      <p:cBhvr>
                                        <p:cTn id="282" dur="1" fill="hold">
                                          <p:stCondLst>
                                            <p:cond delay="0"/>
                                          </p:stCondLst>
                                        </p:cTn>
                                        <p:tgtEl>
                                          <p:spTgt spid="328"/>
                                        </p:tgtEl>
                                        <p:attrNameLst>
                                          <p:attrName>style.visibility</p:attrName>
                                        </p:attrNameLst>
                                      </p:cBhvr>
                                      <p:to>
                                        <p:strVal val="visible"/>
                                      </p:to>
                                    </p:set>
                                    <p:animEffect transition="in" filter="fade">
                                      <p:cBhvr>
                                        <p:cTn id="283" dur="50"/>
                                        <p:tgtEl>
                                          <p:spTgt spid="328"/>
                                        </p:tgtEl>
                                      </p:cBhvr>
                                    </p:animEffect>
                                  </p:childTnLst>
                                </p:cTn>
                              </p:par>
                            </p:childTnLst>
                          </p:cTn>
                        </p:par>
                        <p:par>
                          <p:cTn id="284" fill="hold">
                            <p:stCondLst>
                              <p:cond delay="4900"/>
                            </p:stCondLst>
                            <p:childTnLst>
                              <p:par>
                                <p:cTn id="285" presetID="10" presetClass="entr" presetSubtype="0" fill="hold" nodeType="afterEffect">
                                  <p:stCondLst>
                                    <p:cond delay="0"/>
                                  </p:stCondLst>
                                  <p:childTnLst>
                                    <p:set>
                                      <p:cBhvr>
                                        <p:cTn id="286" dur="1" fill="hold">
                                          <p:stCondLst>
                                            <p:cond delay="0"/>
                                          </p:stCondLst>
                                        </p:cTn>
                                        <p:tgtEl>
                                          <p:spTgt spid="329"/>
                                        </p:tgtEl>
                                        <p:attrNameLst>
                                          <p:attrName>style.visibility</p:attrName>
                                        </p:attrNameLst>
                                      </p:cBhvr>
                                      <p:to>
                                        <p:strVal val="visible"/>
                                      </p:to>
                                    </p:set>
                                    <p:animEffect transition="in" filter="fade">
                                      <p:cBhvr>
                                        <p:cTn id="287" dur="50"/>
                                        <p:tgtEl>
                                          <p:spTgt spid="329"/>
                                        </p:tgtEl>
                                      </p:cBhvr>
                                    </p:animEffect>
                                  </p:childTnLst>
                                </p:cTn>
                              </p:par>
                            </p:childTnLst>
                          </p:cTn>
                        </p:par>
                        <p:par>
                          <p:cTn id="288" fill="hold">
                            <p:stCondLst>
                              <p:cond delay="4950"/>
                            </p:stCondLst>
                            <p:childTnLst>
                              <p:par>
                                <p:cTn id="289" presetID="10" presetClass="entr" presetSubtype="0" fill="hold" nodeType="afterEffect">
                                  <p:stCondLst>
                                    <p:cond delay="0"/>
                                  </p:stCondLst>
                                  <p:childTnLst>
                                    <p:set>
                                      <p:cBhvr>
                                        <p:cTn id="290" dur="1" fill="hold">
                                          <p:stCondLst>
                                            <p:cond delay="0"/>
                                          </p:stCondLst>
                                        </p:cTn>
                                        <p:tgtEl>
                                          <p:spTgt spid="330"/>
                                        </p:tgtEl>
                                        <p:attrNameLst>
                                          <p:attrName>style.visibility</p:attrName>
                                        </p:attrNameLst>
                                      </p:cBhvr>
                                      <p:to>
                                        <p:strVal val="visible"/>
                                      </p:to>
                                    </p:set>
                                    <p:animEffect transition="in" filter="fade">
                                      <p:cBhvr>
                                        <p:cTn id="291" dur="50"/>
                                        <p:tgtEl>
                                          <p:spTgt spid="330"/>
                                        </p:tgtEl>
                                      </p:cBhvr>
                                    </p:animEffect>
                                  </p:childTnLst>
                                </p:cTn>
                              </p:par>
                            </p:childTnLst>
                          </p:cTn>
                        </p:par>
                        <p:par>
                          <p:cTn id="292" fill="hold">
                            <p:stCondLst>
                              <p:cond delay="5000"/>
                            </p:stCondLst>
                            <p:childTnLst>
                              <p:par>
                                <p:cTn id="293" presetID="10" presetClass="entr" presetSubtype="0" fill="hold" grpId="0" nodeType="afterEffect">
                                  <p:stCondLst>
                                    <p:cond delay="0"/>
                                  </p:stCondLst>
                                  <p:childTnLst>
                                    <p:set>
                                      <p:cBhvr>
                                        <p:cTn id="294" dur="1" fill="hold">
                                          <p:stCondLst>
                                            <p:cond delay="0"/>
                                          </p:stCondLst>
                                        </p:cTn>
                                        <p:tgtEl>
                                          <p:spTgt spid="487"/>
                                        </p:tgtEl>
                                        <p:attrNameLst>
                                          <p:attrName>style.visibility</p:attrName>
                                        </p:attrNameLst>
                                      </p:cBhvr>
                                      <p:to>
                                        <p:strVal val="visible"/>
                                      </p:to>
                                    </p:set>
                                    <p:animEffect transition="in" filter="fade">
                                      <p:cBhvr>
                                        <p:cTn id="295" dur="50"/>
                                        <p:tgtEl>
                                          <p:spTgt spid="487"/>
                                        </p:tgtEl>
                                      </p:cBhvr>
                                    </p:animEffect>
                                  </p:childTnLst>
                                </p:cTn>
                              </p:par>
                            </p:childTnLst>
                          </p:cTn>
                        </p:par>
                        <p:par>
                          <p:cTn id="296" fill="hold">
                            <p:stCondLst>
                              <p:cond delay="5050"/>
                            </p:stCondLst>
                            <p:childTnLst>
                              <p:par>
                                <p:cTn id="297" presetID="10" presetClass="entr" presetSubtype="0" fill="hold" nodeType="afterEffect">
                                  <p:stCondLst>
                                    <p:cond delay="0"/>
                                  </p:stCondLst>
                                  <p:childTnLst>
                                    <p:set>
                                      <p:cBhvr>
                                        <p:cTn id="298" dur="1" fill="hold">
                                          <p:stCondLst>
                                            <p:cond delay="0"/>
                                          </p:stCondLst>
                                        </p:cTn>
                                        <p:tgtEl>
                                          <p:spTgt spid="491"/>
                                        </p:tgtEl>
                                        <p:attrNameLst>
                                          <p:attrName>style.visibility</p:attrName>
                                        </p:attrNameLst>
                                      </p:cBhvr>
                                      <p:to>
                                        <p:strVal val="visible"/>
                                      </p:to>
                                    </p:set>
                                    <p:animEffect transition="in" filter="fade">
                                      <p:cBhvr>
                                        <p:cTn id="299" dur="50"/>
                                        <p:tgtEl>
                                          <p:spTgt spid="491"/>
                                        </p:tgtEl>
                                      </p:cBhvr>
                                    </p:animEffect>
                                  </p:childTnLst>
                                </p:cTn>
                              </p:par>
                            </p:childTnLst>
                          </p:cTn>
                        </p:par>
                        <p:par>
                          <p:cTn id="300" fill="hold">
                            <p:stCondLst>
                              <p:cond delay="5100"/>
                            </p:stCondLst>
                            <p:childTnLst>
                              <p:par>
                                <p:cTn id="301" presetID="10" presetClass="entr" presetSubtype="0" fill="hold" nodeType="afterEffect">
                                  <p:stCondLst>
                                    <p:cond delay="0"/>
                                  </p:stCondLst>
                                  <p:childTnLst>
                                    <p:set>
                                      <p:cBhvr>
                                        <p:cTn id="302" dur="1" fill="hold">
                                          <p:stCondLst>
                                            <p:cond delay="0"/>
                                          </p:stCondLst>
                                        </p:cTn>
                                        <p:tgtEl>
                                          <p:spTgt spid="488"/>
                                        </p:tgtEl>
                                        <p:attrNameLst>
                                          <p:attrName>style.visibility</p:attrName>
                                        </p:attrNameLst>
                                      </p:cBhvr>
                                      <p:to>
                                        <p:strVal val="visible"/>
                                      </p:to>
                                    </p:set>
                                    <p:animEffect transition="in" filter="fade">
                                      <p:cBhvr>
                                        <p:cTn id="303" dur="50"/>
                                        <p:tgtEl>
                                          <p:spTgt spid="488"/>
                                        </p:tgtEl>
                                      </p:cBhvr>
                                    </p:animEffect>
                                  </p:childTnLst>
                                </p:cTn>
                              </p:par>
                            </p:childTnLst>
                          </p:cTn>
                        </p:par>
                        <p:par>
                          <p:cTn id="304" fill="hold">
                            <p:stCondLst>
                              <p:cond delay="5150"/>
                            </p:stCondLst>
                            <p:childTnLst>
                              <p:par>
                                <p:cTn id="305" presetID="10" presetClass="entr" presetSubtype="0" fill="hold" grpId="0" nodeType="afterEffect">
                                  <p:stCondLst>
                                    <p:cond delay="0"/>
                                  </p:stCondLst>
                                  <p:childTnLst>
                                    <p:set>
                                      <p:cBhvr>
                                        <p:cTn id="306" dur="1" fill="hold">
                                          <p:stCondLst>
                                            <p:cond delay="0"/>
                                          </p:stCondLst>
                                        </p:cTn>
                                        <p:tgtEl>
                                          <p:spTgt spid="346"/>
                                        </p:tgtEl>
                                        <p:attrNameLst>
                                          <p:attrName>style.visibility</p:attrName>
                                        </p:attrNameLst>
                                      </p:cBhvr>
                                      <p:to>
                                        <p:strVal val="visible"/>
                                      </p:to>
                                    </p:set>
                                    <p:animEffect transition="in" filter="fade">
                                      <p:cBhvr>
                                        <p:cTn id="307" dur="50"/>
                                        <p:tgtEl>
                                          <p:spTgt spid="346"/>
                                        </p:tgtEl>
                                      </p:cBhvr>
                                    </p:animEffect>
                                  </p:childTnLst>
                                </p:cTn>
                              </p:par>
                            </p:childTnLst>
                          </p:cTn>
                        </p:par>
                        <p:par>
                          <p:cTn id="308" fill="hold">
                            <p:stCondLst>
                              <p:cond delay="5200"/>
                            </p:stCondLst>
                            <p:childTnLst>
                              <p:par>
                                <p:cTn id="309" presetID="10" presetClass="entr" presetSubtype="0" fill="hold" nodeType="afterEffect">
                                  <p:stCondLst>
                                    <p:cond delay="0"/>
                                  </p:stCondLst>
                                  <p:childTnLst>
                                    <p:set>
                                      <p:cBhvr>
                                        <p:cTn id="310" dur="1" fill="hold">
                                          <p:stCondLst>
                                            <p:cond delay="0"/>
                                          </p:stCondLst>
                                        </p:cTn>
                                        <p:tgtEl>
                                          <p:spTgt spid="349"/>
                                        </p:tgtEl>
                                        <p:attrNameLst>
                                          <p:attrName>style.visibility</p:attrName>
                                        </p:attrNameLst>
                                      </p:cBhvr>
                                      <p:to>
                                        <p:strVal val="visible"/>
                                      </p:to>
                                    </p:set>
                                    <p:animEffect transition="in" filter="fade">
                                      <p:cBhvr>
                                        <p:cTn id="311" dur="50"/>
                                        <p:tgtEl>
                                          <p:spTgt spid="349"/>
                                        </p:tgtEl>
                                      </p:cBhvr>
                                    </p:animEffect>
                                  </p:childTnLst>
                                </p:cTn>
                              </p:par>
                            </p:childTnLst>
                          </p:cTn>
                        </p:par>
                        <p:par>
                          <p:cTn id="312" fill="hold">
                            <p:stCondLst>
                              <p:cond delay="5250"/>
                            </p:stCondLst>
                            <p:childTnLst>
                              <p:par>
                                <p:cTn id="313" presetID="10" presetClass="entr" presetSubtype="0" fill="hold" nodeType="afterEffect">
                                  <p:stCondLst>
                                    <p:cond delay="0"/>
                                  </p:stCondLst>
                                  <p:childTnLst>
                                    <p:set>
                                      <p:cBhvr>
                                        <p:cTn id="314" dur="1" fill="hold">
                                          <p:stCondLst>
                                            <p:cond delay="0"/>
                                          </p:stCondLst>
                                        </p:cTn>
                                        <p:tgtEl>
                                          <p:spTgt spid="347"/>
                                        </p:tgtEl>
                                        <p:attrNameLst>
                                          <p:attrName>style.visibility</p:attrName>
                                        </p:attrNameLst>
                                      </p:cBhvr>
                                      <p:to>
                                        <p:strVal val="visible"/>
                                      </p:to>
                                    </p:set>
                                    <p:animEffect transition="in" filter="fade">
                                      <p:cBhvr>
                                        <p:cTn id="315" dur="50"/>
                                        <p:tgtEl>
                                          <p:spTgt spid="347"/>
                                        </p:tgtEl>
                                      </p:cBhvr>
                                    </p:animEffect>
                                  </p:childTnLst>
                                </p:cTn>
                              </p:par>
                            </p:childTnLst>
                          </p:cTn>
                        </p:par>
                        <p:par>
                          <p:cTn id="316" fill="hold">
                            <p:stCondLst>
                              <p:cond delay="5300"/>
                            </p:stCondLst>
                            <p:childTnLst>
                              <p:par>
                                <p:cTn id="317" presetID="10" presetClass="entr" presetSubtype="0" fill="hold" nodeType="afterEffect">
                                  <p:stCondLst>
                                    <p:cond delay="0"/>
                                  </p:stCondLst>
                                  <p:childTnLst>
                                    <p:set>
                                      <p:cBhvr>
                                        <p:cTn id="318" dur="1" fill="hold">
                                          <p:stCondLst>
                                            <p:cond delay="0"/>
                                          </p:stCondLst>
                                        </p:cTn>
                                        <p:tgtEl>
                                          <p:spTgt spid="348"/>
                                        </p:tgtEl>
                                        <p:attrNameLst>
                                          <p:attrName>style.visibility</p:attrName>
                                        </p:attrNameLst>
                                      </p:cBhvr>
                                      <p:to>
                                        <p:strVal val="visible"/>
                                      </p:to>
                                    </p:set>
                                    <p:animEffect transition="in" filter="fade">
                                      <p:cBhvr>
                                        <p:cTn id="319" dur="50"/>
                                        <p:tgtEl>
                                          <p:spTgt spid="348"/>
                                        </p:tgtEl>
                                      </p:cBhvr>
                                    </p:animEffect>
                                  </p:childTnLst>
                                </p:cTn>
                              </p:par>
                            </p:childTnLst>
                          </p:cTn>
                        </p:par>
                        <p:par>
                          <p:cTn id="320" fill="hold">
                            <p:stCondLst>
                              <p:cond delay="5350"/>
                            </p:stCondLst>
                            <p:childTnLst>
                              <p:par>
                                <p:cTn id="321" presetID="10" presetClass="entr" presetSubtype="0" fill="hold" grpId="0" nodeType="afterEffect">
                                  <p:stCondLst>
                                    <p:cond delay="0"/>
                                  </p:stCondLst>
                                  <p:childTnLst>
                                    <p:set>
                                      <p:cBhvr>
                                        <p:cTn id="322" dur="1" fill="hold">
                                          <p:stCondLst>
                                            <p:cond delay="0"/>
                                          </p:stCondLst>
                                        </p:cTn>
                                        <p:tgtEl>
                                          <p:spTgt spid="352"/>
                                        </p:tgtEl>
                                        <p:attrNameLst>
                                          <p:attrName>style.visibility</p:attrName>
                                        </p:attrNameLst>
                                      </p:cBhvr>
                                      <p:to>
                                        <p:strVal val="visible"/>
                                      </p:to>
                                    </p:set>
                                    <p:animEffect transition="in" filter="fade">
                                      <p:cBhvr>
                                        <p:cTn id="323" dur="50"/>
                                        <p:tgtEl>
                                          <p:spTgt spid="352"/>
                                        </p:tgtEl>
                                      </p:cBhvr>
                                    </p:animEffect>
                                  </p:childTnLst>
                                </p:cTn>
                              </p:par>
                            </p:childTnLst>
                          </p:cTn>
                        </p:par>
                        <p:par>
                          <p:cTn id="324" fill="hold">
                            <p:stCondLst>
                              <p:cond delay="5400"/>
                            </p:stCondLst>
                            <p:childTnLst>
                              <p:par>
                                <p:cTn id="325" presetID="10" presetClass="entr" presetSubtype="0" fill="hold" nodeType="afterEffect">
                                  <p:stCondLst>
                                    <p:cond delay="0"/>
                                  </p:stCondLst>
                                  <p:childTnLst>
                                    <p:set>
                                      <p:cBhvr>
                                        <p:cTn id="326" dur="1" fill="hold">
                                          <p:stCondLst>
                                            <p:cond delay="0"/>
                                          </p:stCondLst>
                                        </p:cTn>
                                        <p:tgtEl>
                                          <p:spTgt spid="378"/>
                                        </p:tgtEl>
                                        <p:attrNameLst>
                                          <p:attrName>style.visibility</p:attrName>
                                        </p:attrNameLst>
                                      </p:cBhvr>
                                      <p:to>
                                        <p:strVal val="visible"/>
                                      </p:to>
                                    </p:set>
                                    <p:animEffect transition="in" filter="fade">
                                      <p:cBhvr>
                                        <p:cTn id="327" dur="50"/>
                                        <p:tgtEl>
                                          <p:spTgt spid="378"/>
                                        </p:tgtEl>
                                      </p:cBhvr>
                                    </p:animEffect>
                                  </p:childTnLst>
                                </p:cTn>
                              </p:par>
                            </p:childTnLst>
                          </p:cTn>
                        </p:par>
                        <p:par>
                          <p:cTn id="328" fill="hold">
                            <p:stCondLst>
                              <p:cond delay="5450"/>
                            </p:stCondLst>
                            <p:childTnLst>
                              <p:par>
                                <p:cTn id="329" presetID="10" presetClass="entr" presetSubtype="0" fill="hold" nodeType="afterEffect">
                                  <p:stCondLst>
                                    <p:cond delay="0"/>
                                  </p:stCondLst>
                                  <p:childTnLst>
                                    <p:set>
                                      <p:cBhvr>
                                        <p:cTn id="330" dur="1" fill="hold">
                                          <p:stCondLst>
                                            <p:cond delay="0"/>
                                          </p:stCondLst>
                                        </p:cTn>
                                        <p:tgtEl>
                                          <p:spTgt spid="379"/>
                                        </p:tgtEl>
                                        <p:attrNameLst>
                                          <p:attrName>style.visibility</p:attrName>
                                        </p:attrNameLst>
                                      </p:cBhvr>
                                      <p:to>
                                        <p:strVal val="visible"/>
                                      </p:to>
                                    </p:set>
                                    <p:animEffect transition="in" filter="fade">
                                      <p:cBhvr>
                                        <p:cTn id="331" dur="50"/>
                                        <p:tgtEl>
                                          <p:spTgt spid="379"/>
                                        </p:tgtEl>
                                      </p:cBhvr>
                                    </p:animEffect>
                                  </p:childTnLst>
                                </p:cTn>
                              </p:par>
                            </p:childTnLst>
                          </p:cTn>
                        </p:par>
                        <p:par>
                          <p:cTn id="332" fill="hold">
                            <p:stCondLst>
                              <p:cond delay="5500"/>
                            </p:stCondLst>
                            <p:childTnLst>
                              <p:par>
                                <p:cTn id="333" presetID="10" presetClass="entr" presetSubtype="0" fill="hold" nodeType="afterEffect">
                                  <p:stCondLst>
                                    <p:cond delay="0"/>
                                  </p:stCondLst>
                                  <p:childTnLst>
                                    <p:set>
                                      <p:cBhvr>
                                        <p:cTn id="334" dur="1" fill="hold">
                                          <p:stCondLst>
                                            <p:cond delay="0"/>
                                          </p:stCondLst>
                                        </p:cTn>
                                        <p:tgtEl>
                                          <p:spTgt spid="391"/>
                                        </p:tgtEl>
                                        <p:attrNameLst>
                                          <p:attrName>style.visibility</p:attrName>
                                        </p:attrNameLst>
                                      </p:cBhvr>
                                      <p:to>
                                        <p:strVal val="visible"/>
                                      </p:to>
                                    </p:set>
                                    <p:animEffect transition="in" filter="fade">
                                      <p:cBhvr>
                                        <p:cTn id="335" dur="50"/>
                                        <p:tgtEl>
                                          <p:spTgt spid="391"/>
                                        </p:tgtEl>
                                      </p:cBhvr>
                                    </p:animEffect>
                                  </p:childTnLst>
                                </p:cTn>
                              </p:par>
                            </p:childTnLst>
                          </p:cTn>
                        </p:par>
                        <p:par>
                          <p:cTn id="336" fill="hold">
                            <p:stCondLst>
                              <p:cond delay="5550"/>
                            </p:stCondLst>
                            <p:childTnLst>
                              <p:par>
                                <p:cTn id="337" presetID="10" presetClass="entr" presetSubtype="0" fill="hold" nodeType="afterEffect">
                                  <p:stCondLst>
                                    <p:cond delay="0"/>
                                  </p:stCondLst>
                                  <p:childTnLst>
                                    <p:set>
                                      <p:cBhvr>
                                        <p:cTn id="338" dur="1" fill="hold">
                                          <p:stCondLst>
                                            <p:cond delay="0"/>
                                          </p:stCondLst>
                                        </p:cTn>
                                        <p:tgtEl>
                                          <p:spTgt spid="403"/>
                                        </p:tgtEl>
                                        <p:attrNameLst>
                                          <p:attrName>style.visibility</p:attrName>
                                        </p:attrNameLst>
                                      </p:cBhvr>
                                      <p:to>
                                        <p:strVal val="visible"/>
                                      </p:to>
                                    </p:set>
                                    <p:animEffect transition="in" filter="fade">
                                      <p:cBhvr>
                                        <p:cTn id="339" dur="50"/>
                                        <p:tgtEl>
                                          <p:spTgt spid="403"/>
                                        </p:tgtEl>
                                      </p:cBhvr>
                                    </p:animEffect>
                                  </p:childTnLst>
                                </p:cTn>
                              </p:par>
                            </p:childTnLst>
                          </p:cTn>
                        </p:par>
                        <p:par>
                          <p:cTn id="340" fill="hold">
                            <p:stCondLst>
                              <p:cond delay="5600"/>
                            </p:stCondLst>
                            <p:childTnLst>
                              <p:par>
                                <p:cTn id="341" presetID="10" presetClass="entr" presetSubtype="0" fill="hold" nodeType="afterEffect">
                                  <p:stCondLst>
                                    <p:cond delay="0"/>
                                  </p:stCondLst>
                                  <p:childTnLst>
                                    <p:set>
                                      <p:cBhvr>
                                        <p:cTn id="342" dur="1" fill="hold">
                                          <p:stCondLst>
                                            <p:cond delay="0"/>
                                          </p:stCondLst>
                                        </p:cTn>
                                        <p:tgtEl>
                                          <p:spTgt spid="415"/>
                                        </p:tgtEl>
                                        <p:attrNameLst>
                                          <p:attrName>style.visibility</p:attrName>
                                        </p:attrNameLst>
                                      </p:cBhvr>
                                      <p:to>
                                        <p:strVal val="visible"/>
                                      </p:to>
                                    </p:set>
                                    <p:animEffect transition="in" filter="fade">
                                      <p:cBhvr>
                                        <p:cTn id="343" dur="50"/>
                                        <p:tgtEl>
                                          <p:spTgt spid="415"/>
                                        </p:tgtEl>
                                      </p:cBhvr>
                                    </p:animEffect>
                                  </p:childTnLst>
                                </p:cTn>
                              </p:par>
                            </p:childTnLst>
                          </p:cTn>
                        </p:par>
                        <p:par>
                          <p:cTn id="344" fill="hold">
                            <p:stCondLst>
                              <p:cond delay="5650"/>
                            </p:stCondLst>
                            <p:childTnLst>
                              <p:par>
                                <p:cTn id="345" presetID="10" presetClass="entr" presetSubtype="0" fill="hold" nodeType="afterEffect">
                                  <p:stCondLst>
                                    <p:cond delay="0"/>
                                  </p:stCondLst>
                                  <p:childTnLst>
                                    <p:set>
                                      <p:cBhvr>
                                        <p:cTn id="346" dur="1" fill="hold">
                                          <p:stCondLst>
                                            <p:cond delay="0"/>
                                          </p:stCondLst>
                                        </p:cTn>
                                        <p:tgtEl>
                                          <p:spTgt spid="427"/>
                                        </p:tgtEl>
                                        <p:attrNameLst>
                                          <p:attrName>style.visibility</p:attrName>
                                        </p:attrNameLst>
                                      </p:cBhvr>
                                      <p:to>
                                        <p:strVal val="visible"/>
                                      </p:to>
                                    </p:set>
                                    <p:animEffect transition="in" filter="fade">
                                      <p:cBhvr>
                                        <p:cTn id="347" dur="50"/>
                                        <p:tgtEl>
                                          <p:spTgt spid="427"/>
                                        </p:tgtEl>
                                      </p:cBhvr>
                                    </p:animEffect>
                                  </p:childTnLst>
                                </p:cTn>
                              </p:par>
                            </p:childTnLst>
                          </p:cTn>
                        </p:par>
                        <p:par>
                          <p:cTn id="348" fill="hold">
                            <p:stCondLst>
                              <p:cond delay="5700"/>
                            </p:stCondLst>
                            <p:childTnLst>
                              <p:par>
                                <p:cTn id="349" presetID="10" presetClass="entr" presetSubtype="0" fill="hold" grpId="0" nodeType="afterEffect">
                                  <p:stCondLst>
                                    <p:cond delay="0"/>
                                  </p:stCondLst>
                                  <p:childTnLst>
                                    <p:set>
                                      <p:cBhvr>
                                        <p:cTn id="350" dur="1" fill="hold">
                                          <p:stCondLst>
                                            <p:cond delay="0"/>
                                          </p:stCondLst>
                                        </p:cTn>
                                        <p:tgtEl>
                                          <p:spTgt spid="351"/>
                                        </p:tgtEl>
                                        <p:attrNameLst>
                                          <p:attrName>style.visibility</p:attrName>
                                        </p:attrNameLst>
                                      </p:cBhvr>
                                      <p:to>
                                        <p:strVal val="visible"/>
                                      </p:to>
                                    </p:set>
                                    <p:animEffect transition="in" filter="fade">
                                      <p:cBhvr>
                                        <p:cTn id="351" dur="50"/>
                                        <p:tgtEl>
                                          <p:spTgt spid="351"/>
                                        </p:tgtEl>
                                      </p:cBhvr>
                                    </p:animEffect>
                                  </p:childTnLst>
                                </p:cTn>
                              </p:par>
                            </p:childTnLst>
                          </p:cTn>
                        </p:par>
                        <p:par>
                          <p:cTn id="352" fill="hold">
                            <p:stCondLst>
                              <p:cond delay="5750"/>
                            </p:stCondLst>
                            <p:childTnLst>
                              <p:par>
                                <p:cTn id="353" presetID="10" presetClass="entr" presetSubtype="0" fill="hold" nodeType="afterEffect">
                                  <p:stCondLst>
                                    <p:cond delay="0"/>
                                  </p:stCondLst>
                                  <p:childTnLst>
                                    <p:set>
                                      <p:cBhvr>
                                        <p:cTn id="354" dur="1" fill="hold">
                                          <p:stCondLst>
                                            <p:cond delay="0"/>
                                          </p:stCondLst>
                                        </p:cTn>
                                        <p:tgtEl>
                                          <p:spTgt spid="333"/>
                                        </p:tgtEl>
                                        <p:attrNameLst>
                                          <p:attrName>style.visibility</p:attrName>
                                        </p:attrNameLst>
                                      </p:cBhvr>
                                      <p:to>
                                        <p:strVal val="visible"/>
                                      </p:to>
                                    </p:set>
                                    <p:animEffect transition="in" filter="fade">
                                      <p:cBhvr>
                                        <p:cTn id="355" dur="50"/>
                                        <p:tgtEl>
                                          <p:spTgt spid="333"/>
                                        </p:tgtEl>
                                      </p:cBhvr>
                                    </p:animEffect>
                                  </p:childTnLst>
                                </p:cTn>
                              </p:par>
                            </p:childTnLst>
                          </p:cTn>
                        </p:par>
                        <p:par>
                          <p:cTn id="356" fill="hold">
                            <p:stCondLst>
                              <p:cond delay="5800"/>
                            </p:stCondLst>
                            <p:childTnLst>
                              <p:par>
                                <p:cTn id="357" presetID="53" presetClass="entr" presetSubtype="16" fill="hold" nodeType="afterEffect">
                                  <p:stCondLst>
                                    <p:cond delay="0"/>
                                  </p:stCondLst>
                                  <p:childTnLst>
                                    <p:set>
                                      <p:cBhvr>
                                        <p:cTn id="358" dur="1" fill="hold">
                                          <p:stCondLst>
                                            <p:cond delay="0"/>
                                          </p:stCondLst>
                                        </p:cTn>
                                        <p:tgtEl>
                                          <p:spTgt spid="476"/>
                                        </p:tgtEl>
                                        <p:attrNameLst>
                                          <p:attrName>style.visibility</p:attrName>
                                        </p:attrNameLst>
                                      </p:cBhvr>
                                      <p:to>
                                        <p:strVal val="visible"/>
                                      </p:to>
                                    </p:set>
                                    <p:anim calcmode="lin" valueType="num">
                                      <p:cBhvr>
                                        <p:cTn id="359" dur="200" fill="hold"/>
                                        <p:tgtEl>
                                          <p:spTgt spid="476"/>
                                        </p:tgtEl>
                                        <p:attrNameLst>
                                          <p:attrName>ppt_w</p:attrName>
                                        </p:attrNameLst>
                                      </p:cBhvr>
                                      <p:tavLst>
                                        <p:tav tm="0">
                                          <p:val>
                                            <p:fltVal val="0"/>
                                          </p:val>
                                        </p:tav>
                                        <p:tav tm="100000">
                                          <p:val>
                                            <p:strVal val="#ppt_w"/>
                                          </p:val>
                                        </p:tav>
                                      </p:tavLst>
                                    </p:anim>
                                    <p:anim calcmode="lin" valueType="num">
                                      <p:cBhvr>
                                        <p:cTn id="360" dur="200" fill="hold"/>
                                        <p:tgtEl>
                                          <p:spTgt spid="476"/>
                                        </p:tgtEl>
                                        <p:attrNameLst>
                                          <p:attrName>ppt_h</p:attrName>
                                        </p:attrNameLst>
                                      </p:cBhvr>
                                      <p:tavLst>
                                        <p:tav tm="0">
                                          <p:val>
                                            <p:fltVal val="0"/>
                                          </p:val>
                                        </p:tav>
                                        <p:tav tm="100000">
                                          <p:val>
                                            <p:strVal val="#ppt_h"/>
                                          </p:val>
                                        </p:tav>
                                      </p:tavLst>
                                    </p:anim>
                                    <p:animEffect transition="in" filter="fade">
                                      <p:cBhvr>
                                        <p:cTn id="361" dur="2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animBg="1"/>
      <p:bldP spid="8" grpId="0" animBg="1"/>
      <p:bldP spid="265" grpId="0" animBg="1"/>
      <p:bldP spid="293" grpId="0" animBg="1"/>
      <p:bldP spid="10" grpId="0" animBg="1"/>
      <p:bldP spid="79" grpId="0" animBg="1"/>
      <p:bldP spid="62" grpId="0" animBg="1"/>
      <p:bldP spid="69" grpId="0" animBg="1"/>
      <p:bldP spid="80" grpId="0" animBg="1"/>
      <p:bldP spid="81" grpId="0" animBg="1"/>
      <p:bldP spid="82" grpId="0" animBg="1"/>
      <p:bldP spid="74" grpId="0" animBg="1"/>
      <p:bldP spid="3" grpId="0" animBg="1"/>
      <p:bldP spid="4" grpId="0" animBg="1"/>
      <p:bldP spid="39" grpId="0" animBg="1"/>
      <p:bldP spid="50" grpId="0" animBg="1"/>
      <p:bldP spid="41" grpId="0" animBg="1"/>
      <p:bldP spid="43" grpId="0" animBg="1"/>
      <p:bldP spid="45" grpId="0" animBg="1"/>
      <p:bldP spid="52" grpId="0" animBg="1"/>
      <p:bldP spid="55" grpId="0" animBg="1"/>
      <p:bldP spid="57" grpId="0" animBg="1"/>
      <p:bldP spid="59" grpId="0" animBg="1"/>
      <p:bldP spid="61" grpId="0" animBg="1"/>
      <p:bldP spid="11" grpId="0" animBg="1"/>
      <p:bldP spid="12" grpId="0" animBg="1"/>
      <p:bldP spid="16" grpId="0" animBg="1"/>
      <p:bldP spid="246" grpId="0" animBg="1"/>
      <p:bldP spid="294" grpId="0" animBg="1"/>
      <p:bldP spid="316" grpId="0" animBg="1"/>
      <p:bldP spid="317" grpId="0" animBg="1"/>
      <p:bldP spid="328" grpId="0" animBg="1"/>
      <p:bldP spid="346" grpId="0" animBg="1"/>
      <p:bldP spid="352" grpId="0" animBg="1"/>
      <p:bldP spid="351" grpId="0" animBg="1"/>
      <p:bldP spid="48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E336-2DE1-48D9-905C-871FD336F53C}"/>
              </a:ext>
            </a:extLst>
          </p:cNvPr>
          <p:cNvSpPr>
            <a:spLocks noGrp="1"/>
          </p:cNvSpPr>
          <p:nvPr>
            <p:ph type="title"/>
          </p:nvPr>
        </p:nvSpPr>
        <p:spPr/>
        <p:txBody>
          <a:bodyPr/>
          <a:lstStyle/>
          <a:p>
            <a:r>
              <a:rPr lang="en-US" dirty="0"/>
              <a:t>In summary</a:t>
            </a:r>
          </a:p>
        </p:txBody>
      </p:sp>
      <p:sp>
        <p:nvSpPr>
          <p:cNvPr id="3" name="Text Placeholder 2">
            <a:extLst>
              <a:ext uri="{FF2B5EF4-FFF2-40B4-BE49-F238E27FC236}">
                <a16:creationId xmlns:a16="http://schemas.microsoft.com/office/drawing/2014/main" id="{B2AAB193-D0FE-4FEC-B963-D672135D7D89}"/>
              </a:ext>
            </a:extLst>
          </p:cNvPr>
          <p:cNvSpPr>
            <a:spLocks noGrp="1"/>
          </p:cNvSpPr>
          <p:nvPr>
            <p:ph sz="quarter" idx="10"/>
          </p:nvPr>
        </p:nvSpPr>
        <p:spPr>
          <a:xfrm>
            <a:off x="584200" y="1435100"/>
            <a:ext cx="11018838" cy="4308872"/>
          </a:xfrm>
        </p:spPr>
        <p:txBody>
          <a:bodyPr/>
          <a:lstStyle/>
          <a:p>
            <a:r>
              <a:rPr lang="en-US" dirty="0"/>
              <a:t>Build full stack web apps with Blazor using .NET &amp; C#</a:t>
            </a:r>
          </a:p>
          <a:p>
            <a:r>
              <a:rPr lang="en-US" dirty="0"/>
              <a:t>Blazor Server &amp; Blazor WebAssembly are now released and ready for production use</a:t>
            </a:r>
          </a:p>
          <a:p>
            <a:r>
              <a:rPr lang="en-US" dirty="0"/>
              <a:t>Blazor in .NET 5: component model enhancements, CSS isolation, lazy-loading, improved build &amp; runtime performance, </a:t>
            </a:r>
            <a:r>
              <a:rPr lang="en-US" i="1" dirty="0"/>
              <a:t>&amp; more</a:t>
            </a:r>
          </a:p>
          <a:p>
            <a:r>
              <a:rPr lang="en-US" dirty="0"/>
              <a:t>Try building native apps with the experimental Mobile Blazor Bindings</a:t>
            </a:r>
          </a:p>
          <a:p>
            <a:endParaRPr lang="en-US" dirty="0"/>
          </a:p>
          <a:p>
            <a:endParaRPr lang="en-US" dirty="0"/>
          </a:p>
        </p:txBody>
      </p:sp>
    </p:spTree>
    <p:extLst>
      <p:ext uri="{BB962C8B-B14F-4D97-AF65-F5344CB8AC3E}">
        <p14:creationId xmlns:p14="http://schemas.microsoft.com/office/powerpoint/2010/main" val="11956103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066D-BC41-4045-B682-4B7660E2C64E}"/>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F8C9F64B-B2B0-4BC9-A2D5-7C46B5893064}"/>
              </a:ext>
            </a:extLst>
          </p:cNvPr>
          <p:cNvSpPr>
            <a:spLocks noGrp="1"/>
          </p:cNvSpPr>
          <p:nvPr>
            <p:ph sz="quarter" idx="10"/>
          </p:nvPr>
        </p:nvSpPr>
        <p:spPr>
          <a:xfrm>
            <a:off x="584200" y="1435100"/>
            <a:ext cx="11018838" cy="3533275"/>
          </a:xfrm>
        </p:spPr>
        <p:txBody>
          <a:bodyPr/>
          <a:lstStyle/>
          <a:p>
            <a:r>
              <a:rPr lang="en-US" dirty="0"/>
              <a:t>Home: </a:t>
            </a:r>
            <a:r>
              <a:rPr lang="en-US" dirty="0">
                <a:hlinkClick r:id="rId2"/>
              </a:rPr>
              <a:t>blazor.net</a:t>
            </a:r>
            <a:endParaRPr lang="en-US" dirty="0"/>
          </a:p>
          <a:p>
            <a:r>
              <a:rPr lang="en-US" dirty="0"/>
              <a:t>Docs: </a:t>
            </a:r>
            <a:r>
              <a:rPr lang="en-US" dirty="0">
                <a:hlinkClick r:id="rId3"/>
              </a:rPr>
              <a:t>blazor.net/docs</a:t>
            </a:r>
            <a:endParaRPr lang="en-US" dirty="0"/>
          </a:p>
          <a:p>
            <a:r>
              <a:rPr lang="en-US" dirty="0"/>
              <a:t>Workshop: </a:t>
            </a:r>
            <a:r>
              <a:rPr lang="en-US" dirty="0">
                <a:hlinkClick r:id="rId4"/>
              </a:rPr>
              <a:t>aka.ms/</a:t>
            </a:r>
            <a:r>
              <a:rPr lang="en-US" dirty="0" err="1">
                <a:hlinkClick r:id="rId4"/>
              </a:rPr>
              <a:t>blazor</a:t>
            </a:r>
            <a:r>
              <a:rPr lang="en-US" dirty="0">
                <a:hlinkClick r:id="rId4"/>
              </a:rPr>
              <a:t>-workshop</a:t>
            </a:r>
            <a:endParaRPr lang="en-US" dirty="0"/>
          </a:p>
          <a:p>
            <a:r>
              <a:rPr lang="en-US" dirty="0"/>
              <a:t>Community: </a:t>
            </a:r>
            <a:r>
              <a:rPr lang="en-US" dirty="0">
                <a:hlinkClick r:id="rId5"/>
              </a:rPr>
              <a:t>aka.ms/awesome-</a:t>
            </a:r>
            <a:r>
              <a:rPr lang="en-US" dirty="0" err="1">
                <a:hlinkClick r:id="rId5"/>
              </a:rPr>
              <a:t>blazor</a:t>
            </a:r>
            <a:r>
              <a:rPr lang="en-US" dirty="0"/>
              <a:t> </a:t>
            </a:r>
          </a:p>
          <a:p>
            <a:r>
              <a:rPr lang="en-US" dirty="0"/>
              <a:t>Mobile Blazor Bindings: </a:t>
            </a:r>
            <a:r>
              <a:rPr lang="en-US" dirty="0">
                <a:hlinkClick r:id="rId6"/>
              </a:rPr>
              <a:t>aka.ms/mobile-</a:t>
            </a:r>
            <a:r>
              <a:rPr lang="en-US" dirty="0" err="1">
                <a:hlinkClick r:id="rId6"/>
              </a:rPr>
              <a:t>blazor</a:t>
            </a:r>
            <a:r>
              <a:rPr lang="en-US" dirty="0">
                <a:hlinkClick r:id="rId6"/>
              </a:rPr>
              <a:t>-bindings</a:t>
            </a:r>
            <a:endParaRPr lang="en-US" dirty="0"/>
          </a:p>
          <a:p>
            <a:r>
              <a:rPr lang="en-US" dirty="0"/>
              <a:t>.NET MAUI: </a:t>
            </a:r>
            <a:r>
              <a:rPr lang="en-US" dirty="0">
                <a:hlinkClick r:id="rId7"/>
              </a:rPr>
              <a:t>aka.ms/dotnet-</a:t>
            </a:r>
            <a:r>
              <a:rPr lang="en-US" dirty="0" err="1">
                <a:hlinkClick r:id="rId7"/>
              </a:rPr>
              <a:t>maui</a:t>
            </a:r>
            <a:r>
              <a:rPr lang="en-US" dirty="0"/>
              <a:t>  </a:t>
            </a:r>
          </a:p>
          <a:p>
            <a:r>
              <a:rPr lang="en-US" dirty="0" err="1"/>
              <a:t>CarChecker</a:t>
            </a:r>
            <a:r>
              <a:rPr lang="en-US" dirty="0"/>
              <a:t>: </a:t>
            </a:r>
            <a:r>
              <a:rPr lang="en-US" dirty="0">
                <a:hlinkClick r:id="rId8"/>
              </a:rPr>
              <a:t>aka.ms/</a:t>
            </a:r>
            <a:r>
              <a:rPr lang="en-US" dirty="0" err="1">
                <a:hlinkClick r:id="rId8"/>
              </a:rPr>
              <a:t>blazor-carchecker</a:t>
            </a:r>
            <a:endParaRPr lang="en-US" dirty="0"/>
          </a:p>
        </p:txBody>
      </p:sp>
    </p:spTree>
    <p:extLst>
      <p:ext uri="{BB962C8B-B14F-4D97-AF65-F5344CB8AC3E}">
        <p14:creationId xmlns:p14="http://schemas.microsoft.com/office/powerpoint/2010/main" val="25700180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9D24-AF52-4ACD-BCA8-E6595F1FD9A5}"/>
              </a:ext>
            </a:extLst>
          </p:cNvPr>
          <p:cNvSpPr>
            <a:spLocks noGrp="1"/>
          </p:cNvSpPr>
          <p:nvPr>
            <p:ph type="title"/>
          </p:nvPr>
        </p:nvSpPr>
        <p:spPr>
          <a:xfrm>
            <a:off x="588263" y="1298448"/>
            <a:ext cx="11018520" cy="553998"/>
          </a:xfrm>
        </p:spPr>
        <p:txBody>
          <a:bodyPr/>
          <a:lstStyle/>
          <a:p>
            <a:pPr algn="ctr"/>
            <a:r>
              <a:rPr lang="en-US" dirty="0"/>
              <a:t>Get started with Blazor today!</a:t>
            </a:r>
          </a:p>
        </p:txBody>
      </p:sp>
      <p:sp>
        <p:nvSpPr>
          <p:cNvPr id="3" name="Text Placeholder 2">
            <a:extLst>
              <a:ext uri="{FF2B5EF4-FFF2-40B4-BE49-F238E27FC236}">
                <a16:creationId xmlns:a16="http://schemas.microsoft.com/office/drawing/2014/main" id="{9BF8B1EA-26EB-486E-A831-41389F96E55A}"/>
              </a:ext>
            </a:extLst>
          </p:cNvPr>
          <p:cNvSpPr>
            <a:spLocks noGrp="1"/>
          </p:cNvSpPr>
          <p:nvPr>
            <p:ph type="body" sz="quarter" idx="10"/>
          </p:nvPr>
        </p:nvSpPr>
        <p:spPr>
          <a:xfrm>
            <a:off x="586390" y="2275618"/>
            <a:ext cx="11018520" cy="553998"/>
          </a:xfrm>
          <a:solidFill>
            <a:srgbClr val="351A52"/>
          </a:solidFill>
        </p:spPr>
        <p:txBody>
          <a:bodyPr/>
          <a:lstStyle/>
          <a:p>
            <a:pPr algn="ctr"/>
            <a:r>
              <a:rPr lang="en-US" sz="3600" dirty="0">
                <a:latin typeface="Consolas" panose="020B0609020204030204" pitchFamily="49" charset="0"/>
              </a:rPr>
              <a:t>https://</a:t>
            </a:r>
            <a:r>
              <a:rPr lang="en-US" sz="3600" b="1" dirty="0">
                <a:latin typeface="Consolas" panose="020B0609020204030204" pitchFamily="49" charset="0"/>
              </a:rPr>
              <a:t>blazor.net</a:t>
            </a:r>
          </a:p>
        </p:txBody>
      </p:sp>
      <p:pic>
        <p:nvPicPr>
          <p:cNvPr id="7" name="Graphic 6">
            <a:extLst>
              <a:ext uri="{FF2B5EF4-FFF2-40B4-BE49-F238E27FC236}">
                <a16:creationId xmlns:a16="http://schemas.microsoft.com/office/drawing/2014/main" id="{53EFFBB0-0D30-4822-83B1-2A8F9F244FA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8579" y="3053294"/>
            <a:ext cx="3174842" cy="3174842"/>
          </a:xfrm>
          <a:prstGeom prst="rect">
            <a:avLst/>
          </a:prstGeom>
        </p:spPr>
      </p:pic>
    </p:spTree>
    <p:extLst>
      <p:ext uri="{BB962C8B-B14F-4D97-AF65-F5344CB8AC3E}">
        <p14:creationId xmlns:p14="http://schemas.microsoft.com/office/powerpoint/2010/main" val="29686869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D302-E5A0-304C-9555-5B404D2160B7}"/>
              </a:ext>
            </a:extLst>
          </p:cNvPr>
          <p:cNvSpPr>
            <a:spLocks noGrp="1"/>
          </p:cNvSpPr>
          <p:nvPr>
            <p:ph type="title"/>
          </p:nvPr>
        </p:nvSpPr>
        <p:spPr>
          <a:xfrm>
            <a:off x="831850" y="3639145"/>
            <a:ext cx="10515600" cy="923330"/>
          </a:xfrm>
        </p:spPr>
        <p:txBody>
          <a:bodyPr/>
          <a:lstStyle/>
          <a:p>
            <a:r>
              <a:rPr lang="en-US" dirty="0"/>
              <a:t>Thanks for watching!</a:t>
            </a:r>
          </a:p>
        </p:txBody>
      </p:sp>
      <p:sp>
        <p:nvSpPr>
          <p:cNvPr id="3" name="Text Placeholder 2">
            <a:extLst>
              <a:ext uri="{FF2B5EF4-FFF2-40B4-BE49-F238E27FC236}">
                <a16:creationId xmlns:a16="http://schemas.microsoft.com/office/drawing/2014/main" id="{125E45E9-DAEF-774E-AB4B-B948F1675493}"/>
              </a:ext>
            </a:extLst>
          </p:cNvPr>
          <p:cNvSpPr>
            <a:spLocks noGrp="1"/>
          </p:cNvSpPr>
          <p:nvPr>
            <p:ph type="body" idx="1"/>
          </p:nvPr>
        </p:nvSpPr>
        <p:spPr>
          <a:xfrm>
            <a:off x="831850" y="4589463"/>
            <a:ext cx="10515600" cy="369332"/>
          </a:xfrm>
        </p:spPr>
        <p:txBody>
          <a:bodyPr/>
          <a:lstStyle/>
          <a:p>
            <a:r>
              <a:rPr lang="en-US" dirty="0">
                <a:solidFill>
                  <a:schemeClr val="accent1"/>
                </a:solidFill>
              </a:rPr>
              <a:t>Questions?</a:t>
            </a:r>
          </a:p>
        </p:txBody>
      </p:sp>
      <p:grpSp>
        <p:nvGrpSpPr>
          <p:cNvPr id="7" name="Group 6">
            <a:extLst>
              <a:ext uri="{FF2B5EF4-FFF2-40B4-BE49-F238E27FC236}">
                <a16:creationId xmlns:a16="http://schemas.microsoft.com/office/drawing/2014/main" id="{38CF3481-34BD-4EC6-AE2A-0334AD4A1F4A}"/>
              </a:ext>
            </a:extLst>
          </p:cNvPr>
          <p:cNvGrpSpPr/>
          <p:nvPr/>
        </p:nvGrpSpPr>
        <p:grpSpPr>
          <a:xfrm>
            <a:off x="844550" y="914400"/>
            <a:ext cx="2438400" cy="2514600"/>
            <a:chOff x="844550" y="914400"/>
            <a:chExt cx="2438400" cy="2514600"/>
          </a:xfrm>
        </p:grpSpPr>
        <p:pic>
          <p:nvPicPr>
            <p:cNvPr id="4" name="Graphic 3">
              <a:extLst>
                <a:ext uri="{FF2B5EF4-FFF2-40B4-BE49-F238E27FC236}">
                  <a16:creationId xmlns:a16="http://schemas.microsoft.com/office/drawing/2014/main" id="{05D910EE-5034-9441-BC75-0DA291E2B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550" y="914400"/>
              <a:ext cx="2438400" cy="2514600"/>
            </a:xfrm>
            <a:prstGeom prst="rect">
              <a:avLst/>
            </a:prstGeom>
          </p:spPr>
        </p:pic>
        <p:pic>
          <p:nvPicPr>
            <p:cNvPr id="6" name="Graphic 5">
              <a:extLst>
                <a:ext uri="{FF2B5EF4-FFF2-40B4-BE49-F238E27FC236}">
                  <a16:creationId xmlns:a16="http://schemas.microsoft.com/office/drawing/2014/main" id="{41CF5258-724E-449A-9C87-717CA872DD6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7739" t="50963" r="34549" b="42455"/>
            <a:stretch/>
          </p:blipFill>
          <p:spPr>
            <a:xfrm>
              <a:off x="2364971" y="2171700"/>
              <a:ext cx="170410" cy="149629"/>
            </a:xfrm>
            <a:prstGeom prst="rect">
              <a:avLst/>
            </a:prstGeom>
          </p:spPr>
        </p:pic>
      </p:grpSp>
    </p:spTree>
    <p:extLst>
      <p:ext uri="{BB962C8B-B14F-4D97-AF65-F5344CB8AC3E}">
        <p14:creationId xmlns:p14="http://schemas.microsoft.com/office/powerpoint/2010/main" val="26541796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15D5E6B-893D-4508-8F92-9A2DDC3C3C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0416" y="566362"/>
            <a:ext cx="3276600" cy="3289300"/>
          </a:xfrm>
          <a:prstGeom prst="rect">
            <a:avLst/>
          </a:prstGeom>
        </p:spPr>
      </p:pic>
      <p:pic>
        <p:nvPicPr>
          <p:cNvPr id="5" name="Graphic 4">
            <a:extLst>
              <a:ext uri="{FF2B5EF4-FFF2-40B4-BE49-F238E27FC236}">
                <a16:creationId xmlns:a16="http://schemas.microsoft.com/office/drawing/2014/main" id="{BCED6FF3-0497-4C81-8230-EC660DD7CA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8081" y="695210"/>
            <a:ext cx="2209800" cy="2273300"/>
          </a:xfrm>
          <a:prstGeom prst="rect">
            <a:avLst/>
          </a:prstGeom>
        </p:spPr>
      </p:pic>
      <p:pic>
        <p:nvPicPr>
          <p:cNvPr id="7" name="Graphic 6">
            <a:extLst>
              <a:ext uri="{FF2B5EF4-FFF2-40B4-BE49-F238E27FC236}">
                <a16:creationId xmlns:a16="http://schemas.microsoft.com/office/drawing/2014/main" id="{17C10C2C-E530-435C-BD7B-DADDC3A07A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2192" y="695210"/>
            <a:ext cx="3086100" cy="2247900"/>
          </a:xfrm>
          <a:prstGeom prst="rect">
            <a:avLst/>
          </a:prstGeom>
        </p:spPr>
      </p:pic>
      <p:pic>
        <p:nvPicPr>
          <p:cNvPr id="9" name="Graphic 8">
            <a:extLst>
              <a:ext uri="{FF2B5EF4-FFF2-40B4-BE49-F238E27FC236}">
                <a16:creationId xmlns:a16="http://schemas.microsoft.com/office/drawing/2014/main" id="{1D255097-D39C-439B-867B-ED9C84937B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216" y="3994101"/>
            <a:ext cx="2667000" cy="2552700"/>
          </a:xfrm>
          <a:prstGeom prst="rect">
            <a:avLst/>
          </a:prstGeom>
        </p:spPr>
      </p:pic>
      <p:pic>
        <p:nvPicPr>
          <p:cNvPr id="11" name="Graphic 10">
            <a:extLst>
              <a:ext uri="{FF2B5EF4-FFF2-40B4-BE49-F238E27FC236}">
                <a16:creationId xmlns:a16="http://schemas.microsoft.com/office/drawing/2014/main" id="{AE056FC0-A057-45FF-A5DE-779CDAF11E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3640156" y="4042901"/>
            <a:ext cx="2446041" cy="2455100"/>
          </a:xfrm>
          <a:prstGeom prst="rect">
            <a:avLst/>
          </a:prstGeom>
        </p:spPr>
      </p:pic>
      <p:pic>
        <p:nvPicPr>
          <p:cNvPr id="13" name="Graphic 12">
            <a:extLst>
              <a:ext uri="{FF2B5EF4-FFF2-40B4-BE49-F238E27FC236}">
                <a16:creationId xmlns:a16="http://schemas.microsoft.com/office/drawing/2014/main" id="{752CE9EA-98B3-40E4-8E89-4772B7B7A9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12603" y="682510"/>
            <a:ext cx="2095500" cy="2260600"/>
          </a:xfrm>
          <a:prstGeom prst="rect">
            <a:avLst/>
          </a:prstGeom>
        </p:spPr>
      </p:pic>
      <p:pic>
        <p:nvPicPr>
          <p:cNvPr id="15" name="Graphic 14">
            <a:extLst>
              <a:ext uri="{FF2B5EF4-FFF2-40B4-BE49-F238E27FC236}">
                <a16:creationId xmlns:a16="http://schemas.microsoft.com/office/drawing/2014/main" id="{CF3F4736-20D9-4AC6-ADC5-D5A9E1BD7B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81176" y="3516413"/>
            <a:ext cx="5524500" cy="2857500"/>
          </a:xfrm>
          <a:prstGeom prst="rect">
            <a:avLst/>
          </a:prstGeom>
        </p:spPr>
      </p:pic>
    </p:spTree>
    <p:extLst>
      <p:ext uri="{BB962C8B-B14F-4D97-AF65-F5344CB8AC3E}">
        <p14:creationId xmlns:p14="http://schemas.microsoft.com/office/powerpoint/2010/main" val="4830139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B06F726-1A51-42A1-9F25-FD3DDA8926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697808" y="4661298"/>
            <a:ext cx="6604635" cy="2319337"/>
          </a:xfrm>
          <a:prstGeom prst="rect">
            <a:avLst/>
          </a:prstGeom>
        </p:spPr>
      </p:pic>
      <p:pic>
        <p:nvPicPr>
          <p:cNvPr id="5" name="Graphic 4">
            <a:extLst>
              <a:ext uri="{FF2B5EF4-FFF2-40B4-BE49-F238E27FC236}">
                <a16:creationId xmlns:a16="http://schemas.microsoft.com/office/drawing/2014/main" id="{12F94680-E845-4A5B-BAF9-01AD00B123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243" y="-525308"/>
            <a:ext cx="6267450" cy="7735699"/>
          </a:xfrm>
          <a:prstGeom prst="rect">
            <a:avLst/>
          </a:prstGeom>
        </p:spPr>
      </p:pic>
    </p:spTree>
    <p:extLst>
      <p:ext uri="{BB962C8B-B14F-4D97-AF65-F5344CB8AC3E}">
        <p14:creationId xmlns:p14="http://schemas.microsoft.com/office/powerpoint/2010/main" val="36183601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8C8C-8CAE-48C2-96E8-7A25D52EAD5C}"/>
              </a:ext>
            </a:extLst>
          </p:cNvPr>
          <p:cNvSpPr>
            <a:spLocks noGrp="1"/>
          </p:cNvSpPr>
          <p:nvPr>
            <p:ph type="title"/>
          </p:nvPr>
        </p:nvSpPr>
        <p:spPr>
          <a:xfrm>
            <a:off x="588263" y="-673770"/>
            <a:ext cx="11018520" cy="553998"/>
          </a:xfrm>
        </p:spPr>
        <p:txBody>
          <a:bodyPr/>
          <a:lstStyle/>
          <a:p>
            <a:r>
              <a:rPr lang="en-US" dirty="0"/>
              <a:t>Angular React Vue JavaScript </a:t>
            </a:r>
          </a:p>
        </p:txBody>
      </p:sp>
      <p:sp>
        <p:nvSpPr>
          <p:cNvPr id="494" name="Freeform: Shape 493">
            <a:extLst>
              <a:ext uri="{FF2B5EF4-FFF2-40B4-BE49-F238E27FC236}">
                <a16:creationId xmlns:a16="http://schemas.microsoft.com/office/drawing/2014/main" id="{9296C3AA-370D-4A19-9F23-E7BC9EC12A0E}"/>
              </a:ext>
              <a:ext uri="{C183D7F6-B498-43B3-948B-1728B52AA6E4}">
                <adec:decorative xmlns:adec="http://schemas.microsoft.com/office/drawing/2017/decorative" val="1"/>
              </a:ext>
            </a:extLst>
          </p:cNvPr>
          <p:cNvSpPr/>
          <p:nvPr/>
        </p:nvSpPr>
        <p:spPr>
          <a:xfrm>
            <a:off x="857160" y="630863"/>
            <a:ext cx="11384116" cy="8997089"/>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10055196"/>
              <a:gd name="connsiteY0" fmla="*/ 4424979 h 7072089"/>
              <a:gd name="connsiteX1" fmla="*/ 1748659 w 10055196"/>
              <a:gd name="connsiteY1" fmla="*/ 7055597 h 7072089"/>
              <a:gd name="connsiteX2" fmla="*/ 10055196 w 10055196"/>
              <a:gd name="connsiteY2" fmla="*/ 7072089 h 7072089"/>
              <a:gd name="connsiteX3" fmla="*/ 4036380 w 10055196"/>
              <a:gd name="connsiteY3" fmla="*/ 0 h 7072089"/>
              <a:gd name="connsiteX0" fmla="*/ 0 w 8927528"/>
              <a:gd name="connsiteY0" fmla="*/ 4424979 h 7055597"/>
              <a:gd name="connsiteX1" fmla="*/ 1748659 w 8927528"/>
              <a:gd name="connsiteY1" fmla="*/ 7055597 h 7055597"/>
              <a:gd name="connsiteX2" fmla="*/ 8927528 w 8927528"/>
              <a:gd name="connsiteY2" fmla="*/ 6667285 h 7055597"/>
              <a:gd name="connsiteX3" fmla="*/ 4036380 w 8927528"/>
              <a:gd name="connsiteY3" fmla="*/ 0 h 7055597"/>
            </a:gdLst>
            <a:ahLst/>
            <a:cxnLst>
              <a:cxn ang="0">
                <a:pos x="connsiteX0" y="connsiteY0"/>
              </a:cxn>
              <a:cxn ang="0">
                <a:pos x="connsiteX1" y="connsiteY1"/>
              </a:cxn>
              <a:cxn ang="0">
                <a:pos x="connsiteX2" y="connsiteY2"/>
              </a:cxn>
              <a:cxn ang="0">
                <a:pos x="connsiteX3" y="connsiteY3"/>
              </a:cxn>
            </a:cxnLst>
            <a:rect l="l" t="t" r="r" b="b"/>
            <a:pathLst>
              <a:path w="8927528" h="7055597">
                <a:moveTo>
                  <a:pt x="0" y="4424979"/>
                </a:moveTo>
                <a:lnTo>
                  <a:pt x="1748659" y="7055597"/>
                </a:lnTo>
                <a:lnTo>
                  <a:pt x="8927528" y="6667285"/>
                </a:lnTo>
                <a:cubicBezTo>
                  <a:pt x="7216185" y="4306067"/>
                  <a:pt x="5747723" y="2361218"/>
                  <a:pt x="4036380" y="0"/>
                </a:cubicBezTo>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00C6082-DD1F-4094-8D2A-AB7B3E907CA0}"/>
              </a:ext>
              <a:ext uri="{C183D7F6-B498-43B3-948B-1728B52AA6E4}">
                <adec:decorative xmlns:adec="http://schemas.microsoft.com/office/drawing/2017/decorative" val="1"/>
              </a:ext>
            </a:extLst>
          </p:cNvPr>
          <p:cNvSpPr/>
          <p:nvPr/>
        </p:nvSpPr>
        <p:spPr>
          <a:xfrm>
            <a:off x="860152" y="585788"/>
            <a:ext cx="5156639" cy="568325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AB106F-6D65-4DDD-848A-374AF7CCD042}"/>
              </a:ext>
              <a:ext uri="{C183D7F6-B498-43B3-948B-1728B52AA6E4}">
                <adec:decorative xmlns:adec="http://schemas.microsoft.com/office/drawing/2017/decorative" val="1"/>
              </a:ext>
            </a:extLst>
          </p:cNvPr>
          <p:cNvSpPr/>
          <p:nvPr/>
        </p:nvSpPr>
        <p:spPr>
          <a:xfrm>
            <a:off x="860154" y="585788"/>
            <a:ext cx="5156638" cy="100450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8F5EF-70ED-4A7A-A999-0A5271EC7254}"/>
              </a:ext>
            </a:extLst>
          </p:cNvPr>
          <p:cNvSpPr/>
          <p:nvPr/>
        </p:nvSpPr>
        <p:spPr>
          <a:xfrm>
            <a:off x="1359506" y="963446"/>
            <a:ext cx="4181413" cy="4095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bg1">
                    <a:lumMod val="50000"/>
                    <a:lumOff val="50000"/>
                  </a:schemeClr>
                </a:solidFill>
                <a:latin typeface="Consolas" panose="020B0609020204030204" pitchFamily="49" charset="0"/>
              </a:rPr>
              <a:t>https://...</a:t>
            </a:r>
          </a:p>
        </p:txBody>
      </p:sp>
      <p:sp>
        <p:nvSpPr>
          <p:cNvPr id="16" name="Isosceles Triangle 15">
            <a:extLst>
              <a:ext uri="{FF2B5EF4-FFF2-40B4-BE49-F238E27FC236}">
                <a16:creationId xmlns:a16="http://schemas.microsoft.com/office/drawing/2014/main" id="{1039AA0E-AB0F-42EC-BE4B-5BD2657ABD2C}"/>
              </a:ext>
              <a:ext uri="{C183D7F6-B498-43B3-948B-1728B52AA6E4}">
                <adec:decorative xmlns:adec="http://schemas.microsoft.com/office/drawing/2017/decorative" val="1"/>
              </a:ext>
            </a:extLst>
          </p:cNvPr>
          <p:cNvSpPr/>
          <p:nvPr/>
        </p:nvSpPr>
        <p:spPr>
          <a:xfrm rot="16200000">
            <a:off x="972496" y="1088525"/>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708D5452-D7B9-48AF-88D7-481F34B37A5F}"/>
              </a:ext>
              <a:ext uri="{C183D7F6-B498-43B3-948B-1728B52AA6E4}">
                <adec:decorative xmlns:adec="http://schemas.microsoft.com/office/drawing/2017/decorative" val="1"/>
              </a:ext>
            </a:extLst>
          </p:cNvPr>
          <p:cNvCxnSpPr>
            <a:cxnSpLocks/>
          </p:cNvCxnSpPr>
          <p:nvPr/>
        </p:nvCxnSpPr>
        <p:spPr>
          <a:xfrm>
            <a:off x="5639386" y="1040620"/>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8F48A7-792A-419D-BCAD-84E870E85C14}"/>
              </a:ext>
              <a:ext uri="{C183D7F6-B498-43B3-948B-1728B52AA6E4}">
                <adec:decorative xmlns:adec="http://schemas.microsoft.com/office/drawing/2017/decorative" val="1"/>
              </a:ext>
            </a:extLst>
          </p:cNvPr>
          <p:cNvCxnSpPr>
            <a:cxnSpLocks/>
          </p:cNvCxnSpPr>
          <p:nvPr/>
        </p:nvCxnSpPr>
        <p:spPr>
          <a:xfrm>
            <a:off x="5639386" y="1300417"/>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A3CF0E-F30C-4F55-9C11-DA4031C32388}"/>
              </a:ext>
              <a:ext uri="{C183D7F6-B498-43B3-948B-1728B52AA6E4}">
                <adec:decorative xmlns:adec="http://schemas.microsoft.com/office/drawing/2017/decorative" val="1"/>
              </a:ext>
            </a:extLst>
          </p:cNvPr>
          <p:cNvCxnSpPr>
            <a:cxnSpLocks/>
          </p:cNvCxnSpPr>
          <p:nvPr/>
        </p:nvCxnSpPr>
        <p:spPr>
          <a:xfrm>
            <a:off x="5639386" y="1170091"/>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F0672D-0BC8-40B4-9011-B5B3622AB4CA}"/>
              </a:ext>
              <a:ext uri="{C183D7F6-B498-43B3-948B-1728B52AA6E4}">
                <adec:decorative xmlns:adec="http://schemas.microsoft.com/office/drawing/2017/decorative" val="1"/>
              </a:ext>
            </a:extLst>
          </p:cNvPr>
          <p:cNvGrpSpPr/>
          <p:nvPr/>
        </p:nvGrpSpPr>
        <p:grpSpPr>
          <a:xfrm>
            <a:off x="4964931" y="585788"/>
            <a:ext cx="1051860" cy="278268"/>
            <a:chOff x="7155123" y="1132819"/>
            <a:chExt cx="1315176" cy="278268"/>
          </a:xfrm>
        </p:grpSpPr>
        <p:sp>
          <p:nvSpPr>
            <p:cNvPr id="13" name="Rectangle 12">
              <a:extLst>
                <a:ext uri="{FF2B5EF4-FFF2-40B4-BE49-F238E27FC236}">
                  <a16:creationId xmlns:a16="http://schemas.microsoft.com/office/drawing/2014/main" id="{03032435-F5DB-4321-8D0F-CB37299427C3}"/>
                </a:ext>
              </a:extLst>
            </p:cNvPr>
            <p:cNvSpPr/>
            <p:nvPr/>
          </p:nvSpPr>
          <p:spPr>
            <a:xfrm>
              <a:off x="8073778" y="1132819"/>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4" name="Rectangle 13">
              <a:extLst>
                <a:ext uri="{FF2B5EF4-FFF2-40B4-BE49-F238E27FC236}">
                  <a16:creationId xmlns:a16="http://schemas.microsoft.com/office/drawing/2014/main" id="{F6EAE95F-4B90-4BA7-AF7E-5C0B3EF15F5E}"/>
                </a:ext>
              </a:extLst>
            </p:cNvPr>
            <p:cNvSpPr/>
            <p:nvPr/>
          </p:nvSpPr>
          <p:spPr>
            <a:xfrm>
              <a:off x="7616967"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14">
              <a:extLst>
                <a:ext uri="{FF2B5EF4-FFF2-40B4-BE49-F238E27FC236}">
                  <a16:creationId xmlns:a16="http://schemas.microsoft.com/office/drawing/2014/main" id="{722087BF-FE7E-43EE-AFA1-57897F1FE909}"/>
                </a:ext>
              </a:extLst>
            </p:cNvPr>
            <p:cNvSpPr/>
            <p:nvPr/>
          </p:nvSpPr>
          <p:spPr>
            <a:xfrm>
              <a:off x="7155123"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1" name="Group 20">
              <a:extLst>
                <a:ext uri="{FF2B5EF4-FFF2-40B4-BE49-F238E27FC236}">
                  <a16:creationId xmlns:a16="http://schemas.microsoft.com/office/drawing/2014/main" id="{DFC93CF4-9284-4B1A-9D3C-A5356244E271}"/>
                </a:ext>
              </a:extLst>
            </p:cNvPr>
            <p:cNvGrpSpPr/>
            <p:nvPr/>
          </p:nvGrpSpPr>
          <p:grpSpPr>
            <a:xfrm>
              <a:off x="8188748" y="1209432"/>
              <a:ext cx="166584" cy="125041"/>
              <a:chOff x="7112262" y="1295498"/>
              <a:chExt cx="96702" cy="54274"/>
            </a:xfrm>
            <a:solidFill>
              <a:schemeClr val="tx1">
                <a:lumMod val="65000"/>
              </a:schemeClr>
            </a:solidFill>
          </p:grpSpPr>
          <p:cxnSp>
            <p:nvCxnSpPr>
              <p:cNvPr id="28" name="Straight Connector 27">
                <a:extLst>
                  <a:ext uri="{FF2B5EF4-FFF2-40B4-BE49-F238E27FC236}">
                    <a16:creationId xmlns:a16="http://schemas.microsoft.com/office/drawing/2014/main" id="{07302D47-F34F-4E02-B0CB-1E3AB5B35B8A}"/>
                  </a:ext>
                </a:extLst>
              </p:cNvPr>
              <p:cNvCxnSpPr/>
              <p:nvPr/>
            </p:nvCxnSpPr>
            <p:spPr>
              <a:xfrm>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7CD12D-2AB9-422E-9A84-026F84F35C43}"/>
                  </a:ext>
                </a:extLst>
              </p:cNvPr>
              <p:cNvCxnSpPr>
                <a:cxnSpLocks/>
              </p:cNvCxnSpPr>
              <p:nvPr/>
            </p:nvCxnSpPr>
            <p:spPr>
              <a:xfrm flipH="1">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78037DAD-E5FC-4E62-A167-8BB224D53274}"/>
                </a:ext>
              </a:extLst>
            </p:cNvPr>
            <p:cNvCxnSpPr>
              <a:cxnSpLocks/>
            </p:cNvCxnSpPr>
            <p:nvPr/>
          </p:nvCxnSpPr>
          <p:spPr>
            <a:xfrm>
              <a:off x="7244588" y="1330170"/>
              <a:ext cx="217560" cy="0"/>
            </a:xfrm>
            <a:prstGeom prst="line">
              <a:avLst/>
            </a:prstGeom>
            <a:solidFill>
              <a:schemeClr val="tx1">
                <a:lumMod val="65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9AC959-7C0E-46F5-A9DA-ED0E343EBC44}"/>
                </a:ext>
              </a:extLst>
            </p:cNvPr>
            <p:cNvGrpSpPr/>
            <p:nvPr/>
          </p:nvGrpSpPr>
          <p:grpSpPr>
            <a:xfrm>
              <a:off x="7725803" y="1209432"/>
              <a:ext cx="198261" cy="120737"/>
              <a:chOff x="6731064" y="1250524"/>
              <a:chExt cx="126294" cy="56142"/>
            </a:xfrm>
            <a:solidFill>
              <a:schemeClr val="tx1">
                <a:lumMod val="65000"/>
              </a:schemeClr>
            </a:solidFill>
          </p:grpSpPr>
          <p:cxnSp>
            <p:nvCxnSpPr>
              <p:cNvPr id="24" name="Straight Connector 23">
                <a:extLst>
                  <a:ext uri="{FF2B5EF4-FFF2-40B4-BE49-F238E27FC236}">
                    <a16:creationId xmlns:a16="http://schemas.microsoft.com/office/drawing/2014/main" id="{43D81D0C-5826-4693-B914-F0CA2CA915CF}"/>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B057D3-EF95-432D-A7A3-0F7F4511B4AE}"/>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8AC5A4-2F1E-4DE7-8E20-47D0D279184F}"/>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4A135B-E184-4EDB-8CAB-D9F9F6FBDD45}"/>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11" name="Graphic 310" descr="Angular">
            <a:extLst>
              <a:ext uri="{FF2B5EF4-FFF2-40B4-BE49-F238E27FC236}">
                <a16:creationId xmlns:a16="http://schemas.microsoft.com/office/drawing/2014/main" id="{EB7A04A7-784B-43AF-8159-8710E22EA1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1016" y="2653269"/>
            <a:ext cx="955914" cy="1012814"/>
          </a:xfrm>
          <a:prstGeom prst="rect">
            <a:avLst/>
          </a:prstGeom>
        </p:spPr>
      </p:pic>
      <p:pic>
        <p:nvPicPr>
          <p:cNvPr id="312" name="Picture 311" descr="React">
            <a:extLst>
              <a:ext uri="{FF2B5EF4-FFF2-40B4-BE49-F238E27FC236}">
                <a16:creationId xmlns:a16="http://schemas.microsoft.com/office/drawing/2014/main" id="{1C2C33B4-F3D1-4FF2-B827-AA3FB978D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6661" y="2504343"/>
            <a:ext cx="1855154" cy="1310666"/>
          </a:xfrm>
          <a:prstGeom prst="rect">
            <a:avLst/>
          </a:prstGeom>
        </p:spPr>
      </p:pic>
      <p:pic>
        <p:nvPicPr>
          <p:cNvPr id="313" name="Picture 312" descr="Vue">
            <a:extLst>
              <a:ext uri="{FF2B5EF4-FFF2-40B4-BE49-F238E27FC236}">
                <a16:creationId xmlns:a16="http://schemas.microsoft.com/office/drawing/2014/main" id="{5073BE3F-2011-4000-96E6-22303076F7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8920" y="2686755"/>
            <a:ext cx="1091565" cy="945841"/>
          </a:xfrm>
          <a:prstGeom prst="rect">
            <a:avLst/>
          </a:prstGeom>
        </p:spPr>
      </p:pic>
      <p:sp>
        <p:nvSpPr>
          <p:cNvPr id="314" name="Rectangle 313">
            <a:extLst>
              <a:ext uri="{FF2B5EF4-FFF2-40B4-BE49-F238E27FC236}">
                <a16:creationId xmlns:a16="http://schemas.microsoft.com/office/drawing/2014/main" id="{B812A676-93C2-4B19-9896-641C2592A4BC}"/>
              </a:ext>
            </a:extLst>
          </p:cNvPr>
          <p:cNvSpPr/>
          <p:nvPr/>
        </p:nvSpPr>
        <p:spPr>
          <a:xfrm>
            <a:off x="1641016" y="4140746"/>
            <a:ext cx="3569470" cy="94584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bg1"/>
                </a:solidFill>
                <a:latin typeface="Arial" panose="020B0604020202020204" pitchFamily="34" charset="0"/>
                <a:cs typeface="Arial" panose="020B0604020202020204" pitchFamily="34" charset="0"/>
              </a:rPr>
              <a:t>JS</a:t>
            </a:r>
          </a:p>
        </p:txBody>
      </p:sp>
    </p:spTree>
    <p:extLst>
      <p:ext uri="{BB962C8B-B14F-4D97-AF65-F5344CB8AC3E}">
        <p14:creationId xmlns:p14="http://schemas.microsoft.com/office/powerpoint/2010/main" val="27512393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400"/>
                                        <p:tgtEl>
                                          <p:spTgt spid="31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fade">
                                      <p:cBhvr>
                                        <p:cTn id="11" dur="400"/>
                                        <p:tgtEl>
                                          <p:spTgt spid="312"/>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13"/>
                                        </p:tgtEl>
                                        <p:attrNameLst>
                                          <p:attrName>style.visibility</p:attrName>
                                        </p:attrNameLst>
                                      </p:cBhvr>
                                      <p:to>
                                        <p:strVal val="visible"/>
                                      </p:to>
                                    </p:set>
                                    <p:animEffect transition="in" filter="fade">
                                      <p:cBhvr>
                                        <p:cTn id="15" dur="400"/>
                                        <p:tgtEl>
                                          <p:spTgt spid="313"/>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314"/>
                                        </p:tgtEl>
                                        <p:attrNameLst>
                                          <p:attrName>style.visibility</p:attrName>
                                        </p:attrNameLst>
                                      </p:cBhvr>
                                      <p:to>
                                        <p:strVal val="visible"/>
                                      </p:to>
                                    </p:set>
                                    <p:animEffect transition="in" filter="fade">
                                      <p:cBhvr>
                                        <p:cTn id="19" dur="4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74863-BD7E-4279-98FD-48199D8BE939}"/>
              </a:ext>
            </a:extLst>
          </p:cNvPr>
          <p:cNvSpPr>
            <a:spLocks noGrp="1"/>
          </p:cNvSpPr>
          <p:nvPr>
            <p:ph type="title"/>
          </p:nvPr>
        </p:nvSpPr>
        <p:spPr>
          <a:xfrm>
            <a:off x="588263" y="-649704"/>
            <a:ext cx="11018520" cy="553998"/>
          </a:xfrm>
        </p:spPr>
        <p:txBody>
          <a:bodyPr/>
          <a:lstStyle/>
          <a:p>
            <a:r>
              <a:rPr lang="en-US" dirty="0" err="1"/>
              <a:t>Blazor</a:t>
            </a:r>
            <a:endParaRPr lang="en-US" dirty="0"/>
          </a:p>
        </p:txBody>
      </p:sp>
      <p:sp>
        <p:nvSpPr>
          <p:cNvPr id="494" name="Freeform: Shape 493">
            <a:extLst>
              <a:ext uri="{FF2B5EF4-FFF2-40B4-BE49-F238E27FC236}">
                <a16:creationId xmlns:a16="http://schemas.microsoft.com/office/drawing/2014/main" id="{9296C3AA-370D-4A19-9F23-E7BC9EC12A0E}"/>
              </a:ext>
              <a:ext uri="{C183D7F6-B498-43B3-948B-1728B52AA6E4}">
                <adec:decorative xmlns:adec="http://schemas.microsoft.com/office/drawing/2017/decorative" val="1"/>
              </a:ext>
            </a:extLst>
          </p:cNvPr>
          <p:cNvSpPr/>
          <p:nvPr/>
        </p:nvSpPr>
        <p:spPr>
          <a:xfrm>
            <a:off x="857160" y="630863"/>
            <a:ext cx="11384116" cy="8997089"/>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10055196"/>
              <a:gd name="connsiteY0" fmla="*/ 4424979 h 7072089"/>
              <a:gd name="connsiteX1" fmla="*/ 1748659 w 10055196"/>
              <a:gd name="connsiteY1" fmla="*/ 7055597 h 7072089"/>
              <a:gd name="connsiteX2" fmla="*/ 10055196 w 10055196"/>
              <a:gd name="connsiteY2" fmla="*/ 7072089 h 7072089"/>
              <a:gd name="connsiteX3" fmla="*/ 4036380 w 10055196"/>
              <a:gd name="connsiteY3" fmla="*/ 0 h 7072089"/>
              <a:gd name="connsiteX0" fmla="*/ 0 w 8927528"/>
              <a:gd name="connsiteY0" fmla="*/ 4424979 h 7055597"/>
              <a:gd name="connsiteX1" fmla="*/ 1748659 w 8927528"/>
              <a:gd name="connsiteY1" fmla="*/ 7055597 h 7055597"/>
              <a:gd name="connsiteX2" fmla="*/ 8927528 w 8927528"/>
              <a:gd name="connsiteY2" fmla="*/ 6667285 h 7055597"/>
              <a:gd name="connsiteX3" fmla="*/ 4036380 w 8927528"/>
              <a:gd name="connsiteY3" fmla="*/ 0 h 7055597"/>
            </a:gdLst>
            <a:ahLst/>
            <a:cxnLst>
              <a:cxn ang="0">
                <a:pos x="connsiteX0" y="connsiteY0"/>
              </a:cxn>
              <a:cxn ang="0">
                <a:pos x="connsiteX1" y="connsiteY1"/>
              </a:cxn>
              <a:cxn ang="0">
                <a:pos x="connsiteX2" y="connsiteY2"/>
              </a:cxn>
              <a:cxn ang="0">
                <a:pos x="connsiteX3" y="connsiteY3"/>
              </a:cxn>
            </a:cxnLst>
            <a:rect l="l" t="t" r="r" b="b"/>
            <a:pathLst>
              <a:path w="8927528" h="7055597">
                <a:moveTo>
                  <a:pt x="0" y="4424979"/>
                </a:moveTo>
                <a:lnTo>
                  <a:pt x="1748659" y="7055597"/>
                </a:lnTo>
                <a:lnTo>
                  <a:pt x="8927528" y="6667285"/>
                </a:lnTo>
                <a:cubicBezTo>
                  <a:pt x="7216185" y="4306067"/>
                  <a:pt x="5747723" y="2361218"/>
                  <a:pt x="4036380" y="0"/>
                </a:cubicBezTo>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00C6082-DD1F-4094-8D2A-AB7B3E907CA0}"/>
              </a:ext>
              <a:ext uri="{C183D7F6-B498-43B3-948B-1728B52AA6E4}">
                <adec:decorative xmlns:adec="http://schemas.microsoft.com/office/drawing/2017/decorative" val="1"/>
              </a:ext>
            </a:extLst>
          </p:cNvPr>
          <p:cNvSpPr/>
          <p:nvPr/>
        </p:nvSpPr>
        <p:spPr>
          <a:xfrm>
            <a:off x="860152" y="585788"/>
            <a:ext cx="5156639" cy="568325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8AB106F-6D65-4DDD-848A-374AF7CCD042}"/>
              </a:ext>
              <a:ext uri="{C183D7F6-B498-43B3-948B-1728B52AA6E4}">
                <adec:decorative xmlns:adec="http://schemas.microsoft.com/office/drawing/2017/decorative" val="1"/>
              </a:ext>
            </a:extLst>
          </p:cNvPr>
          <p:cNvSpPr/>
          <p:nvPr/>
        </p:nvSpPr>
        <p:spPr>
          <a:xfrm>
            <a:off x="860154" y="585788"/>
            <a:ext cx="5156638" cy="100450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A68F5EF-70ED-4A7A-A999-0A5271EC7254}"/>
              </a:ext>
            </a:extLst>
          </p:cNvPr>
          <p:cNvSpPr/>
          <p:nvPr/>
        </p:nvSpPr>
        <p:spPr>
          <a:xfrm>
            <a:off x="1359506" y="963446"/>
            <a:ext cx="4181413" cy="4095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bg1">
                    <a:lumMod val="50000"/>
                    <a:lumOff val="50000"/>
                  </a:schemeClr>
                </a:solidFill>
                <a:latin typeface="Consolas" panose="020B0609020204030204" pitchFamily="49" charset="0"/>
              </a:rPr>
              <a:t>https://...</a:t>
            </a:r>
          </a:p>
        </p:txBody>
      </p:sp>
      <p:sp>
        <p:nvSpPr>
          <p:cNvPr id="16" name="Isosceles Triangle 15">
            <a:extLst>
              <a:ext uri="{FF2B5EF4-FFF2-40B4-BE49-F238E27FC236}">
                <a16:creationId xmlns:a16="http://schemas.microsoft.com/office/drawing/2014/main" id="{1039AA0E-AB0F-42EC-BE4B-5BD2657ABD2C}"/>
              </a:ext>
              <a:ext uri="{C183D7F6-B498-43B3-948B-1728B52AA6E4}">
                <adec:decorative xmlns:adec="http://schemas.microsoft.com/office/drawing/2017/decorative" val="1"/>
              </a:ext>
            </a:extLst>
          </p:cNvPr>
          <p:cNvSpPr/>
          <p:nvPr/>
        </p:nvSpPr>
        <p:spPr>
          <a:xfrm rot="16200000">
            <a:off x="972496" y="1088525"/>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708D5452-D7B9-48AF-88D7-481F34B37A5F}"/>
              </a:ext>
              <a:ext uri="{C183D7F6-B498-43B3-948B-1728B52AA6E4}">
                <adec:decorative xmlns:adec="http://schemas.microsoft.com/office/drawing/2017/decorative" val="1"/>
              </a:ext>
            </a:extLst>
          </p:cNvPr>
          <p:cNvCxnSpPr>
            <a:cxnSpLocks/>
          </p:cNvCxnSpPr>
          <p:nvPr/>
        </p:nvCxnSpPr>
        <p:spPr>
          <a:xfrm>
            <a:off x="5639386" y="1040620"/>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8F48A7-792A-419D-BCAD-84E870E85C14}"/>
              </a:ext>
              <a:ext uri="{C183D7F6-B498-43B3-948B-1728B52AA6E4}">
                <adec:decorative xmlns:adec="http://schemas.microsoft.com/office/drawing/2017/decorative" val="1"/>
              </a:ext>
            </a:extLst>
          </p:cNvPr>
          <p:cNvCxnSpPr>
            <a:cxnSpLocks/>
          </p:cNvCxnSpPr>
          <p:nvPr/>
        </p:nvCxnSpPr>
        <p:spPr>
          <a:xfrm>
            <a:off x="5639386" y="1300417"/>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A3CF0E-F30C-4F55-9C11-DA4031C32388}"/>
              </a:ext>
              <a:ext uri="{C183D7F6-B498-43B3-948B-1728B52AA6E4}">
                <adec:decorative xmlns:adec="http://schemas.microsoft.com/office/drawing/2017/decorative" val="1"/>
              </a:ext>
            </a:extLst>
          </p:cNvPr>
          <p:cNvCxnSpPr>
            <a:cxnSpLocks/>
          </p:cNvCxnSpPr>
          <p:nvPr/>
        </p:nvCxnSpPr>
        <p:spPr>
          <a:xfrm>
            <a:off x="5639386" y="1170091"/>
            <a:ext cx="278938" cy="0"/>
          </a:xfrm>
          <a:prstGeom prst="line">
            <a:avLst/>
          </a:prstGeom>
          <a:solidFill>
            <a:schemeClr val="tx1">
              <a:lumMod val="65000"/>
            </a:schemeClr>
          </a:solid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4F0672D-0BC8-40B4-9011-B5B3622AB4CA}"/>
              </a:ext>
              <a:ext uri="{C183D7F6-B498-43B3-948B-1728B52AA6E4}">
                <adec:decorative xmlns:adec="http://schemas.microsoft.com/office/drawing/2017/decorative" val="1"/>
              </a:ext>
            </a:extLst>
          </p:cNvPr>
          <p:cNvGrpSpPr/>
          <p:nvPr/>
        </p:nvGrpSpPr>
        <p:grpSpPr>
          <a:xfrm>
            <a:off x="4964931" y="585788"/>
            <a:ext cx="1051860" cy="278268"/>
            <a:chOff x="7155123" y="1132819"/>
            <a:chExt cx="1315176" cy="278268"/>
          </a:xfrm>
        </p:grpSpPr>
        <p:sp>
          <p:nvSpPr>
            <p:cNvPr id="13" name="Rectangle 12">
              <a:extLst>
                <a:ext uri="{FF2B5EF4-FFF2-40B4-BE49-F238E27FC236}">
                  <a16:creationId xmlns:a16="http://schemas.microsoft.com/office/drawing/2014/main" id="{03032435-F5DB-4321-8D0F-CB37299427C3}"/>
                </a:ext>
              </a:extLst>
            </p:cNvPr>
            <p:cNvSpPr/>
            <p:nvPr/>
          </p:nvSpPr>
          <p:spPr>
            <a:xfrm>
              <a:off x="8073778" y="1132819"/>
              <a:ext cx="396521" cy="2782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4" name="Rectangle 13">
              <a:extLst>
                <a:ext uri="{FF2B5EF4-FFF2-40B4-BE49-F238E27FC236}">
                  <a16:creationId xmlns:a16="http://schemas.microsoft.com/office/drawing/2014/main" id="{F6EAE95F-4B90-4BA7-AF7E-5C0B3EF15F5E}"/>
                </a:ext>
              </a:extLst>
            </p:cNvPr>
            <p:cNvSpPr/>
            <p:nvPr/>
          </p:nvSpPr>
          <p:spPr>
            <a:xfrm>
              <a:off x="7616967"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14">
              <a:extLst>
                <a:ext uri="{FF2B5EF4-FFF2-40B4-BE49-F238E27FC236}">
                  <a16:creationId xmlns:a16="http://schemas.microsoft.com/office/drawing/2014/main" id="{722087BF-FE7E-43EE-AFA1-57897F1FE909}"/>
                </a:ext>
              </a:extLst>
            </p:cNvPr>
            <p:cNvSpPr/>
            <p:nvPr/>
          </p:nvSpPr>
          <p:spPr>
            <a:xfrm>
              <a:off x="7155123" y="1132819"/>
              <a:ext cx="396521" cy="278268"/>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1" name="Group 20">
              <a:extLst>
                <a:ext uri="{FF2B5EF4-FFF2-40B4-BE49-F238E27FC236}">
                  <a16:creationId xmlns:a16="http://schemas.microsoft.com/office/drawing/2014/main" id="{DFC93CF4-9284-4B1A-9D3C-A5356244E271}"/>
                </a:ext>
              </a:extLst>
            </p:cNvPr>
            <p:cNvGrpSpPr/>
            <p:nvPr/>
          </p:nvGrpSpPr>
          <p:grpSpPr>
            <a:xfrm>
              <a:off x="8188748" y="1209432"/>
              <a:ext cx="166584" cy="125041"/>
              <a:chOff x="7112262" y="1295498"/>
              <a:chExt cx="96702" cy="54274"/>
            </a:xfrm>
            <a:solidFill>
              <a:schemeClr val="tx1">
                <a:lumMod val="65000"/>
              </a:schemeClr>
            </a:solidFill>
          </p:grpSpPr>
          <p:cxnSp>
            <p:nvCxnSpPr>
              <p:cNvPr id="28" name="Straight Connector 27">
                <a:extLst>
                  <a:ext uri="{FF2B5EF4-FFF2-40B4-BE49-F238E27FC236}">
                    <a16:creationId xmlns:a16="http://schemas.microsoft.com/office/drawing/2014/main" id="{07302D47-F34F-4E02-B0CB-1E3AB5B35B8A}"/>
                  </a:ext>
                </a:extLst>
              </p:cNvPr>
              <p:cNvCxnSpPr/>
              <p:nvPr/>
            </p:nvCxnSpPr>
            <p:spPr>
              <a:xfrm>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B7CD12D-2AB9-422E-9A84-026F84F35C43}"/>
                  </a:ext>
                </a:extLst>
              </p:cNvPr>
              <p:cNvCxnSpPr>
                <a:cxnSpLocks/>
              </p:cNvCxnSpPr>
              <p:nvPr/>
            </p:nvCxnSpPr>
            <p:spPr>
              <a:xfrm flipH="1">
                <a:off x="7112262" y="1295498"/>
                <a:ext cx="96702" cy="542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78037DAD-E5FC-4E62-A167-8BB224D53274}"/>
                </a:ext>
              </a:extLst>
            </p:cNvPr>
            <p:cNvCxnSpPr>
              <a:cxnSpLocks/>
            </p:cNvCxnSpPr>
            <p:nvPr/>
          </p:nvCxnSpPr>
          <p:spPr>
            <a:xfrm>
              <a:off x="7244588" y="1330170"/>
              <a:ext cx="217560" cy="0"/>
            </a:xfrm>
            <a:prstGeom prst="line">
              <a:avLst/>
            </a:prstGeom>
            <a:solidFill>
              <a:schemeClr val="tx1">
                <a:lumMod val="65000"/>
              </a:schemeClr>
            </a:solid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39AC959-7C0E-46F5-A9DA-ED0E343EBC44}"/>
                </a:ext>
              </a:extLst>
            </p:cNvPr>
            <p:cNvGrpSpPr/>
            <p:nvPr/>
          </p:nvGrpSpPr>
          <p:grpSpPr>
            <a:xfrm>
              <a:off x="7725803" y="1209432"/>
              <a:ext cx="198261" cy="120737"/>
              <a:chOff x="6731064" y="1250524"/>
              <a:chExt cx="126294" cy="56142"/>
            </a:xfrm>
            <a:solidFill>
              <a:schemeClr val="tx1">
                <a:lumMod val="65000"/>
              </a:schemeClr>
            </a:solidFill>
          </p:grpSpPr>
          <p:cxnSp>
            <p:nvCxnSpPr>
              <p:cNvPr id="24" name="Straight Connector 23">
                <a:extLst>
                  <a:ext uri="{FF2B5EF4-FFF2-40B4-BE49-F238E27FC236}">
                    <a16:creationId xmlns:a16="http://schemas.microsoft.com/office/drawing/2014/main" id="{43D81D0C-5826-4693-B914-F0CA2CA915CF}"/>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B057D3-EF95-432D-A7A3-0F7F4511B4AE}"/>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8AC5A4-2F1E-4DE7-8E20-47D0D279184F}"/>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4A135B-E184-4EDB-8CAB-D9F9F6FBDD45}"/>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0" name="Group 39" descr="Blazor">
            <a:extLst>
              <a:ext uri="{FF2B5EF4-FFF2-40B4-BE49-F238E27FC236}">
                <a16:creationId xmlns:a16="http://schemas.microsoft.com/office/drawing/2014/main" id="{E6D67AFC-D042-46DA-8879-A27B59557191}"/>
              </a:ext>
            </a:extLst>
          </p:cNvPr>
          <p:cNvGrpSpPr/>
          <p:nvPr/>
        </p:nvGrpSpPr>
        <p:grpSpPr>
          <a:xfrm>
            <a:off x="1615837" y="2381382"/>
            <a:ext cx="3645267" cy="1211327"/>
            <a:chOff x="1932354" y="2333073"/>
            <a:chExt cx="3645267" cy="1211327"/>
          </a:xfrm>
        </p:grpSpPr>
        <p:sp>
          <p:nvSpPr>
            <p:cNvPr id="35" name="Rectangle 34">
              <a:extLst>
                <a:ext uri="{FF2B5EF4-FFF2-40B4-BE49-F238E27FC236}">
                  <a16:creationId xmlns:a16="http://schemas.microsoft.com/office/drawing/2014/main" id="{E4BAD314-FFA8-467E-8E43-213E41639CB2}"/>
                </a:ext>
              </a:extLst>
            </p:cNvPr>
            <p:cNvSpPr/>
            <p:nvPr/>
          </p:nvSpPr>
          <p:spPr>
            <a:xfrm>
              <a:off x="3222489" y="2528737"/>
              <a:ext cx="2355132" cy="1015663"/>
            </a:xfrm>
            <a:prstGeom prst="rect">
              <a:avLst/>
            </a:prstGeom>
          </p:spPr>
          <p:txBody>
            <a:bodyPr wrap="none">
              <a:spAutoFit/>
            </a:bodyPr>
            <a:lstStyle/>
            <a:p>
              <a:r>
                <a:rPr lang="en-US" sz="6000" dirty="0">
                  <a:solidFill>
                    <a:schemeClr val="bg1"/>
                  </a:solidFill>
                  <a:latin typeface="+mj-lt"/>
                </a:rPr>
                <a:t>Blazor</a:t>
              </a:r>
              <a:endParaRPr lang="en-GB" sz="6000" dirty="0">
                <a:solidFill>
                  <a:schemeClr val="bg1"/>
                </a:solidFill>
                <a:latin typeface="+mj-lt"/>
              </a:endParaRPr>
            </a:p>
          </p:txBody>
        </p:sp>
        <p:pic>
          <p:nvPicPr>
            <p:cNvPr id="39" name="Graphic 38">
              <a:extLst>
                <a:ext uri="{FF2B5EF4-FFF2-40B4-BE49-F238E27FC236}">
                  <a16:creationId xmlns:a16="http://schemas.microsoft.com/office/drawing/2014/main" id="{84859963-E0B2-4503-998F-B0B6002700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2354" y="2333073"/>
              <a:ext cx="1211327" cy="1211327"/>
            </a:xfrm>
            <a:prstGeom prst="rect">
              <a:avLst/>
            </a:prstGeom>
          </p:spPr>
        </p:pic>
      </p:grpSp>
      <p:pic>
        <p:nvPicPr>
          <p:cNvPr id="6" name="Graphic 5" descr=".NET">
            <a:extLst>
              <a:ext uri="{FF2B5EF4-FFF2-40B4-BE49-F238E27FC236}">
                <a16:creationId xmlns:a16="http://schemas.microsoft.com/office/drawing/2014/main" id="{46F3BA4E-3945-4635-A675-BF68A984B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6010" y="3780421"/>
            <a:ext cx="1648403" cy="1648403"/>
          </a:xfrm>
          <a:prstGeom prst="rect">
            <a:avLst/>
          </a:prstGeom>
        </p:spPr>
      </p:pic>
      <p:sp>
        <p:nvSpPr>
          <p:cNvPr id="2" name="Rectangle 1">
            <a:extLst>
              <a:ext uri="{FF2B5EF4-FFF2-40B4-BE49-F238E27FC236}">
                <a16:creationId xmlns:a16="http://schemas.microsoft.com/office/drawing/2014/main" id="{846E63AE-F159-4CBB-8176-A8166232DCE9}"/>
              </a:ext>
            </a:extLst>
          </p:cNvPr>
          <p:cNvSpPr/>
          <p:nvPr/>
        </p:nvSpPr>
        <p:spPr>
          <a:xfrm>
            <a:off x="6761324" y="1496080"/>
            <a:ext cx="3598229" cy="3108543"/>
          </a:xfrm>
          <a:prstGeom prst="rect">
            <a:avLst/>
          </a:prstGeom>
        </p:spPr>
        <p:txBody>
          <a:bodyPr wrap="none">
            <a:spAutoFit/>
          </a:bodyPr>
          <a:lstStyle/>
          <a:p>
            <a:r>
              <a:rPr lang="en-US" sz="2800" dirty="0"/>
              <a:t>C# language</a:t>
            </a:r>
          </a:p>
          <a:p>
            <a:endParaRPr lang="en-US" sz="2800" dirty="0"/>
          </a:p>
          <a:p>
            <a:r>
              <a:rPr lang="en-US" sz="2800" dirty="0"/>
              <a:t>Tooling / IDE</a:t>
            </a:r>
          </a:p>
          <a:p>
            <a:endParaRPr lang="en-US" sz="2800" dirty="0"/>
          </a:p>
          <a:p>
            <a:r>
              <a:rPr lang="en-US" sz="2800" dirty="0"/>
              <a:t>Consistent ecosystem</a:t>
            </a:r>
          </a:p>
          <a:p>
            <a:endParaRPr lang="en-US" sz="2800" dirty="0"/>
          </a:p>
          <a:p>
            <a:r>
              <a:rPr lang="en-US" sz="2800" dirty="0"/>
              <a:t>Stability</a:t>
            </a:r>
          </a:p>
        </p:txBody>
      </p:sp>
    </p:spTree>
    <p:extLst>
      <p:ext uri="{BB962C8B-B14F-4D97-AF65-F5344CB8AC3E}">
        <p14:creationId xmlns:p14="http://schemas.microsoft.com/office/powerpoint/2010/main" val="284961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How it works</a:t>
            </a:r>
          </a:p>
        </p:txBody>
      </p:sp>
      <p:cxnSp>
        <p:nvCxnSpPr>
          <p:cNvPr id="17" name="Straight Connector 16">
            <a:extLst>
              <a:ext uri="{FF2B5EF4-FFF2-40B4-BE49-F238E27FC236}">
                <a16:creationId xmlns:a16="http://schemas.microsoft.com/office/drawing/2014/main" id="{E62C6460-CFC7-4118-B089-7E9C3999A4A8}"/>
              </a:ext>
            </a:extLst>
          </p:cNvPr>
          <p:cNvCxnSpPr/>
          <p:nvPr/>
        </p:nvCxnSpPr>
        <p:spPr>
          <a:xfrm>
            <a:off x="7213600" y="1744133"/>
            <a:ext cx="0" cy="42418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90DC896-8892-4304-B2F2-25C7BBF6E040}"/>
              </a:ext>
            </a:extLst>
          </p:cNvPr>
          <p:cNvGrpSpPr/>
          <p:nvPr/>
        </p:nvGrpSpPr>
        <p:grpSpPr>
          <a:xfrm>
            <a:off x="446108" y="1474223"/>
            <a:ext cx="6392796" cy="4252915"/>
            <a:chOff x="446108" y="1474223"/>
            <a:chExt cx="6392796" cy="4252915"/>
          </a:xfrm>
        </p:grpSpPr>
        <p:pic>
          <p:nvPicPr>
            <p:cNvPr id="4" name="Graphic 3" descr="Server">
              <a:extLst>
                <a:ext uri="{FF2B5EF4-FFF2-40B4-BE49-F238E27FC236}">
                  <a16:creationId xmlns:a16="http://schemas.microsoft.com/office/drawing/2014/main" id="{9E029407-0929-4439-872E-F253169D7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72" y="1862051"/>
              <a:ext cx="3532339" cy="3310456"/>
            </a:xfrm>
            <a:prstGeom prst="rect">
              <a:avLst/>
            </a:prstGeom>
          </p:spPr>
        </p:pic>
        <p:grpSp>
          <p:nvGrpSpPr>
            <p:cNvPr id="5" name="Group 4">
              <a:extLst>
                <a:ext uri="{FF2B5EF4-FFF2-40B4-BE49-F238E27FC236}">
                  <a16:creationId xmlns:a16="http://schemas.microsoft.com/office/drawing/2014/main" id="{7F7AA72F-69EE-4210-89F4-F4BC8A0BA6C8}"/>
                </a:ext>
              </a:extLst>
            </p:cNvPr>
            <p:cNvGrpSpPr/>
            <p:nvPr/>
          </p:nvGrpSpPr>
          <p:grpSpPr>
            <a:xfrm>
              <a:off x="446108" y="2935954"/>
              <a:ext cx="3756141" cy="2791184"/>
              <a:chOff x="5624219" y="3540444"/>
              <a:chExt cx="3094572" cy="2059862"/>
            </a:xfrm>
          </p:grpSpPr>
          <p:pic>
            <p:nvPicPr>
              <p:cNvPr id="43" name="Picture 42">
                <a:extLst>
                  <a:ext uri="{FF2B5EF4-FFF2-40B4-BE49-F238E27FC236}">
                    <a16:creationId xmlns:a16="http://schemas.microsoft.com/office/drawing/2014/main" id="{E278FF0B-64DF-4450-BCED-7CD5CC7D45B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44" name="Freeform: Shape 43">
                <a:extLst>
                  <a:ext uri="{FF2B5EF4-FFF2-40B4-BE49-F238E27FC236}">
                    <a16:creationId xmlns:a16="http://schemas.microsoft.com/office/drawing/2014/main" id="{E0D57642-970F-4A8B-9E27-F59FEDC58FA4}"/>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6" name="Group 5">
              <a:extLst>
                <a:ext uri="{FF2B5EF4-FFF2-40B4-BE49-F238E27FC236}">
                  <a16:creationId xmlns:a16="http://schemas.microsoft.com/office/drawing/2014/main" id="{7004E83A-3056-42D8-BAE0-CBAC51C404BC}"/>
                </a:ext>
              </a:extLst>
            </p:cNvPr>
            <p:cNvGrpSpPr/>
            <p:nvPr/>
          </p:nvGrpSpPr>
          <p:grpSpPr>
            <a:xfrm>
              <a:off x="4888421" y="2206022"/>
              <a:ext cx="1950483" cy="3364279"/>
              <a:chOff x="7698994" y="1757819"/>
              <a:chExt cx="1950483" cy="3364279"/>
            </a:xfrm>
          </p:grpSpPr>
          <p:grpSp>
            <p:nvGrpSpPr>
              <p:cNvPr id="47" name="Group 46">
                <a:extLst>
                  <a:ext uri="{FF2B5EF4-FFF2-40B4-BE49-F238E27FC236}">
                    <a16:creationId xmlns:a16="http://schemas.microsoft.com/office/drawing/2014/main" id="{28A5E277-8AD0-46C2-859D-B546809C530D}"/>
                  </a:ext>
                </a:extLst>
              </p:cNvPr>
              <p:cNvGrpSpPr/>
              <p:nvPr/>
            </p:nvGrpSpPr>
            <p:grpSpPr>
              <a:xfrm>
                <a:off x="7698994" y="1757819"/>
                <a:ext cx="1950483" cy="3364279"/>
                <a:chOff x="6763968" y="1188192"/>
                <a:chExt cx="3257666" cy="4202149"/>
              </a:xfrm>
            </p:grpSpPr>
            <p:sp>
              <p:nvSpPr>
                <p:cNvPr id="49" name="Rectangle 48">
                  <a:extLst>
                    <a:ext uri="{FF2B5EF4-FFF2-40B4-BE49-F238E27FC236}">
                      <a16:creationId xmlns:a16="http://schemas.microsoft.com/office/drawing/2014/main" id="{2CBB7486-344B-4983-BCD4-DC0BC3274477}"/>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50" name="Rectangle 49">
                  <a:extLst>
                    <a:ext uri="{FF2B5EF4-FFF2-40B4-BE49-F238E27FC236}">
                      <a16:creationId xmlns:a16="http://schemas.microsoft.com/office/drawing/2014/main" id="{F269FCEA-CAEC-4465-A5B6-1B0D8239859F}"/>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51" name="Rectangle 50">
                  <a:extLst>
                    <a:ext uri="{FF2B5EF4-FFF2-40B4-BE49-F238E27FC236}">
                      <a16:creationId xmlns:a16="http://schemas.microsoft.com/office/drawing/2014/main" id="{3BCCE46C-7EB9-4ACE-9235-AE7D5A92F0C7}"/>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52" name="Rectangle 51">
                  <a:extLst>
                    <a:ext uri="{FF2B5EF4-FFF2-40B4-BE49-F238E27FC236}">
                      <a16:creationId xmlns:a16="http://schemas.microsoft.com/office/drawing/2014/main" id="{4D06F4F6-572D-4AF5-8BEA-8766DCE910D4}"/>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53" name="Rectangle 52">
                  <a:extLst>
                    <a:ext uri="{FF2B5EF4-FFF2-40B4-BE49-F238E27FC236}">
                      <a16:creationId xmlns:a16="http://schemas.microsoft.com/office/drawing/2014/main" id="{572CD612-34DC-4F5C-A081-D85D9237B690}"/>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54" name="Rectangle 53">
                  <a:extLst>
                    <a:ext uri="{FF2B5EF4-FFF2-40B4-BE49-F238E27FC236}">
                      <a16:creationId xmlns:a16="http://schemas.microsoft.com/office/drawing/2014/main" id="{F7881FD4-4082-4074-9F71-535F9A9F94C5}"/>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55" name="Isosceles Triangle 54">
                  <a:extLst>
                    <a:ext uri="{FF2B5EF4-FFF2-40B4-BE49-F238E27FC236}">
                      <a16:creationId xmlns:a16="http://schemas.microsoft.com/office/drawing/2014/main" id="{AF000327-D079-48E4-9556-71414CD27F33}"/>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56" name="Straight Connector 55">
                  <a:extLst>
                    <a:ext uri="{FF2B5EF4-FFF2-40B4-BE49-F238E27FC236}">
                      <a16:creationId xmlns:a16="http://schemas.microsoft.com/office/drawing/2014/main" id="{36A1729D-6941-4C8C-8337-19B732D2D315}"/>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7" name="Straight Connector 56">
                  <a:extLst>
                    <a:ext uri="{FF2B5EF4-FFF2-40B4-BE49-F238E27FC236}">
                      <a16:creationId xmlns:a16="http://schemas.microsoft.com/office/drawing/2014/main" id="{96133483-B034-4407-9E4F-5688CA915F10}"/>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8" name="Straight Connector 57">
                  <a:extLst>
                    <a:ext uri="{FF2B5EF4-FFF2-40B4-BE49-F238E27FC236}">
                      <a16:creationId xmlns:a16="http://schemas.microsoft.com/office/drawing/2014/main" id="{DE95A7EC-BA05-4A36-B7F1-CE2EF7ECCF2A}"/>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9" name="Group 58">
                  <a:extLst>
                    <a:ext uri="{FF2B5EF4-FFF2-40B4-BE49-F238E27FC236}">
                      <a16:creationId xmlns:a16="http://schemas.microsoft.com/office/drawing/2014/main" id="{9A033C63-226D-4807-B644-600B8459DE61}"/>
                    </a:ext>
                  </a:extLst>
                </p:cNvPr>
                <p:cNvGrpSpPr/>
                <p:nvPr/>
              </p:nvGrpSpPr>
              <p:grpSpPr>
                <a:xfrm>
                  <a:off x="9745492" y="1259858"/>
                  <a:ext cx="166801" cy="125053"/>
                  <a:chOff x="6250177" y="1290073"/>
                  <a:chExt cx="96832" cy="54279"/>
                </a:xfrm>
              </p:grpSpPr>
              <p:cxnSp>
                <p:nvCxnSpPr>
                  <p:cNvPr id="66" name="Straight Connector 65">
                    <a:extLst>
                      <a:ext uri="{FF2B5EF4-FFF2-40B4-BE49-F238E27FC236}">
                        <a16:creationId xmlns:a16="http://schemas.microsoft.com/office/drawing/2014/main" id="{79371305-4E86-471B-859F-8D35873514CA}"/>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67" name="Straight Connector 66">
                    <a:extLst>
                      <a:ext uri="{FF2B5EF4-FFF2-40B4-BE49-F238E27FC236}">
                        <a16:creationId xmlns:a16="http://schemas.microsoft.com/office/drawing/2014/main" id="{067F0780-98DA-49FE-A053-858EBE1A3E36}"/>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60" name="Straight Connector 59">
                  <a:extLst>
                    <a:ext uri="{FF2B5EF4-FFF2-40B4-BE49-F238E27FC236}">
                      <a16:creationId xmlns:a16="http://schemas.microsoft.com/office/drawing/2014/main" id="{AE161E48-0428-45E5-AE69-CF0FBA09D2C9}"/>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sp>
            <p:nvSpPr>
              <p:cNvPr id="48" name="Rectangle 47">
                <a:extLst>
                  <a:ext uri="{FF2B5EF4-FFF2-40B4-BE49-F238E27FC236}">
                    <a16:creationId xmlns:a16="http://schemas.microsoft.com/office/drawing/2014/main" id="{DADB4D51-FFA3-482F-8DCB-96DB71D426C1}"/>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7" name="TextBox 6">
              <a:extLst>
                <a:ext uri="{FF2B5EF4-FFF2-40B4-BE49-F238E27FC236}">
                  <a16:creationId xmlns:a16="http://schemas.microsoft.com/office/drawing/2014/main" id="{1D88BC25-3FDC-4E14-8A67-C837312C8326}"/>
                </a:ext>
              </a:extLst>
            </p:cNvPr>
            <p:cNvSpPr txBox="1"/>
            <p:nvPr/>
          </p:nvSpPr>
          <p:spPr>
            <a:xfrm>
              <a:off x="1434416" y="3579769"/>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8" name="Graphic 7" descr="Line Arrow: Clockwise curve">
              <a:extLst>
                <a:ext uri="{FF2B5EF4-FFF2-40B4-BE49-F238E27FC236}">
                  <a16:creationId xmlns:a16="http://schemas.microsoft.com/office/drawing/2014/main" id="{04C8EA55-C87B-494A-B772-E08ACC74C9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4034211" y="3963270"/>
              <a:ext cx="911865" cy="1492262"/>
            </a:xfrm>
            <a:prstGeom prst="rect">
              <a:avLst/>
            </a:prstGeom>
            <a:effectLst/>
          </p:spPr>
        </p:pic>
        <p:pic>
          <p:nvPicPr>
            <p:cNvPr id="9" name="Graphic 8" descr="Line Arrow: Clockwise curve">
              <a:extLst>
                <a:ext uri="{FF2B5EF4-FFF2-40B4-BE49-F238E27FC236}">
                  <a16:creationId xmlns:a16="http://schemas.microsoft.com/office/drawing/2014/main" id="{928908E8-3896-4BD9-A015-E7FC8BE5DA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4070436" y="3520016"/>
              <a:ext cx="911864" cy="1492262"/>
            </a:xfrm>
            <a:prstGeom prst="rect">
              <a:avLst/>
            </a:prstGeom>
            <a:effectLst/>
          </p:spPr>
        </p:pic>
        <p:sp>
          <p:nvSpPr>
            <p:cNvPr id="10" name="TextBox 9">
              <a:extLst>
                <a:ext uri="{FF2B5EF4-FFF2-40B4-BE49-F238E27FC236}">
                  <a16:creationId xmlns:a16="http://schemas.microsoft.com/office/drawing/2014/main" id="{5AC5523B-3B32-4C69-9DEF-D79DDDA03513}"/>
                </a:ext>
              </a:extLst>
            </p:cNvPr>
            <p:cNvSpPr txBox="1"/>
            <p:nvPr/>
          </p:nvSpPr>
          <p:spPr>
            <a:xfrm>
              <a:off x="4085381" y="4288360"/>
              <a:ext cx="881973" cy="369332"/>
            </a:xfrm>
            <a:prstGeom prst="rect">
              <a:avLst/>
            </a:prstGeom>
            <a:noFill/>
          </p:spPr>
          <p:txBody>
            <a:bodyPr wrap="none" rtlCol="0">
              <a:spAutoFit/>
            </a:bodyPr>
            <a:lstStyle/>
            <a:p>
              <a:r>
                <a:rPr lang="en-US" dirty="0" err="1">
                  <a:latin typeface="Calibri" panose="020F0502020204030204"/>
                </a:rPr>
                <a:t>SignalR</a:t>
              </a:r>
              <a:endParaRPr lang="en-US" dirty="0">
                <a:latin typeface="Calibri" panose="020F0502020204030204"/>
              </a:endParaRPr>
            </a:p>
          </p:txBody>
        </p:sp>
        <p:grpSp>
          <p:nvGrpSpPr>
            <p:cNvPr id="11" name="Group 10">
              <a:extLst>
                <a:ext uri="{FF2B5EF4-FFF2-40B4-BE49-F238E27FC236}">
                  <a16:creationId xmlns:a16="http://schemas.microsoft.com/office/drawing/2014/main" id="{5FF27366-4C11-4355-B085-F55EBC1EE5F4}"/>
                </a:ext>
              </a:extLst>
            </p:cNvPr>
            <p:cNvGrpSpPr/>
            <p:nvPr/>
          </p:nvGrpSpPr>
          <p:grpSpPr>
            <a:xfrm>
              <a:off x="1267723" y="4061811"/>
              <a:ext cx="2259720" cy="1453971"/>
              <a:chOff x="2044967" y="2752181"/>
              <a:chExt cx="2259720" cy="1453971"/>
            </a:xfrm>
          </p:grpSpPr>
          <p:grpSp>
            <p:nvGrpSpPr>
              <p:cNvPr id="78" name="Group 77">
                <a:extLst>
                  <a:ext uri="{FF2B5EF4-FFF2-40B4-BE49-F238E27FC236}">
                    <a16:creationId xmlns:a16="http://schemas.microsoft.com/office/drawing/2014/main" id="{E0C5DCA3-1C97-4830-8C78-F1E215AA5116}"/>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55BD868-9A1B-4604-B68C-EA1FB19DFFD3}"/>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67016CB6-647F-43D7-9EA2-DE8D180156E9}"/>
                    </a:ext>
                  </a:extLst>
                </p:cNvPr>
                <p:cNvGrpSpPr/>
                <p:nvPr/>
              </p:nvGrpSpPr>
              <p:grpSpPr>
                <a:xfrm>
                  <a:off x="1204474" y="2411592"/>
                  <a:ext cx="1442543"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17BF2E25-EBD5-428F-B145-46532338AF7D}"/>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4007AE3C-3831-41CC-A3DC-A4DC7EE71C33}"/>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BD7C7DD5-84E2-4A88-AC7B-BDA5E2BD4672}"/>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C0BA61C7-ACB0-459A-A87D-F8D4D9511D6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1AA7E025-C0B6-4D76-A3C6-BD43067EC96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CC9D044-36D4-4D75-AD27-3E575E5C8B7B}"/>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9" name="Rectangle 78">
                <a:extLst>
                  <a:ext uri="{FF2B5EF4-FFF2-40B4-BE49-F238E27FC236}">
                    <a16:creationId xmlns:a16="http://schemas.microsoft.com/office/drawing/2014/main" id="{EBC409A5-12EF-4BE2-9AC7-8A524DD9508C}"/>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80" name="Rectangle 79">
                <a:extLst>
                  <a:ext uri="{FF2B5EF4-FFF2-40B4-BE49-F238E27FC236}">
                    <a16:creationId xmlns:a16="http://schemas.microsoft.com/office/drawing/2014/main" id="{5A3E1119-E953-4FEE-821A-6CB19BBD4856}"/>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cxnSp>
          <p:nvCxnSpPr>
            <p:cNvPr id="12" name="Straight Connector 11">
              <a:extLst>
                <a:ext uri="{FF2B5EF4-FFF2-40B4-BE49-F238E27FC236}">
                  <a16:creationId xmlns:a16="http://schemas.microsoft.com/office/drawing/2014/main" id="{89518EC5-3479-41EB-8F4C-5B2BF26672E2}"/>
                </a:ext>
              </a:extLst>
            </p:cNvPr>
            <p:cNvCxnSpPr>
              <a:cxnSpLocks/>
            </p:cNvCxnSpPr>
            <p:nvPr/>
          </p:nvCxnSpPr>
          <p:spPr>
            <a:xfrm>
              <a:off x="6381047" y="2371859"/>
              <a:ext cx="118704" cy="0"/>
            </a:xfrm>
            <a:prstGeom prst="line">
              <a:avLst/>
            </a:prstGeom>
            <a:noFill/>
            <a:ln w="25400" cap="flat" cmpd="sng" algn="ctr">
              <a:solidFill>
                <a:sysClr val="window" lastClr="FFFFFF"/>
              </a:solidFill>
              <a:prstDash val="solid"/>
              <a:miter lim="800000"/>
            </a:ln>
            <a:effectLst/>
          </p:spPr>
        </p:cxnSp>
        <p:cxnSp>
          <p:nvCxnSpPr>
            <p:cNvPr id="13" name="Straight Connector 12">
              <a:extLst>
                <a:ext uri="{FF2B5EF4-FFF2-40B4-BE49-F238E27FC236}">
                  <a16:creationId xmlns:a16="http://schemas.microsoft.com/office/drawing/2014/main" id="{69B98FE7-3202-4002-BEBE-9E4FE3AF120D}"/>
                </a:ext>
              </a:extLst>
            </p:cNvPr>
            <p:cNvCxnSpPr>
              <a:cxnSpLocks/>
            </p:cNvCxnSpPr>
            <p:nvPr/>
          </p:nvCxnSpPr>
          <p:spPr>
            <a:xfrm>
              <a:off x="6381115" y="2278413"/>
              <a:ext cx="118709" cy="0"/>
            </a:xfrm>
            <a:prstGeom prst="line">
              <a:avLst/>
            </a:prstGeom>
            <a:noFill/>
            <a:ln w="25400" cap="flat" cmpd="sng" algn="ctr">
              <a:solidFill>
                <a:sysClr val="window" lastClr="FFFFFF"/>
              </a:solidFill>
              <a:prstDash val="solid"/>
              <a:miter lim="800000"/>
            </a:ln>
            <a:effectLst/>
          </p:spPr>
        </p:cxnSp>
        <p:cxnSp>
          <p:nvCxnSpPr>
            <p:cNvPr id="14" name="Straight Connector 13">
              <a:extLst>
                <a:ext uri="{FF2B5EF4-FFF2-40B4-BE49-F238E27FC236}">
                  <a16:creationId xmlns:a16="http://schemas.microsoft.com/office/drawing/2014/main" id="{99111983-92A4-4894-B0F8-DABF19E64D41}"/>
                </a:ext>
              </a:extLst>
            </p:cNvPr>
            <p:cNvCxnSpPr>
              <a:cxnSpLocks/>
            </p:cNvCxnSpPr>
            <p:nvPr/>
          </p:nvCxnSpPr>
          <p:spPr>
            <a:xfrm>
              <a:off x="6497857" y="2275193"/>
              <a:ext cx="0" cy="93446"/>
            </a:xfrm>
            <a:prstGeom prst="line">
              <a:avLst/>
            </a:prstGeom>
            <a:noFill/>
            <a:ln w="25400" cap="flat" cmpd="sng" algn="ctr">
              <a:solidFill>
                <a:sysClr val="window" lastClr="FFFFFF"/>
              </a:solidFill>
              <a:prstDash val="solid"/>
              <a:miter lim="800000"/>
            </a:ln>
            <a:effectLst/>
          </p:spPr>
        </p:cxnSp>
        <p:cxnSp>
          <p:nvCxnSpPr>
            <p:cNvPr id="15" name="Straight Connector 14">
              <a:extLst>
                <a:ext uri="{FF2B5EF4-FFF2-40B4-BE49-F238E27FC236}">
                  <a16:creationId xmlns:a16="http://schemas.microsoft.com/office/drawing/2014/main" id="{E3968F76-55BD-4916-AA82-52E983EF3371}"/>
                </a:ext>
              </a:extLst>
            </p:cNvPr>
            <p:cNvCxnSpPr>
              <a:cxnSpLocks/>
            </p:cNvCxnSpPr>
            <p:nvPr/>
          </p:nvCxnSpPr>
          <p:spPr>
            <a:xfrm>
              <a:off x="6383785" y="2275198"/>
              <a:ext cx="0" cy="93446"/>
            </a:xfrm>
            <a:prstGeom prst="line">
              <a:avLst/>
            </a:prstGeom>
            <a:noFill/>
            <a:ln w="25400" cap="flat" cmpd="sng" algn="ctr">
              <a:solidFill>
                <a:sysClr val="window" lastClr="FFFFFF"/>
              </a:solidFill>
              <a:prstDash val="solid"/>
              <a:miter lim="800000"/>
            </a:ln>
            <a:effectLst/>
          </p:spPr>
        </p:cxnSp>
        <p:sp>
          <p:nvSpPr>
            <p:cNvPr id="18" name="TextBox 17">
              <a:extLst>
                <a:ext uri="{FF2B5EF4-FFF2-40B4-BE49-F238E27FC236}">
                  <a16:creationId xmlns:a16="http://schemas.microsoft.com/office/drawing/2014/main" id="{3972BA29-E200-428B-87E1-DB03DF17838A}"/>
                </a:ext>
              </a:extLst>
            </p:cNvPr>
            <p:cNvSpPr txBox="1"/>
            <p:nvPr/>
          </p:nvSpPr>
          <p:spPr>
            <a:xfrm>
              <a:off x="3001218" y="1474223"/>
              <a:ext cx="2068900" cy="430887"/>
            </a:xfrm>
            <a:prstGeom prst="rect">
              <a:avLst/>
            </a:prstGeom>
            <a:noFill/>
          </p:spPr>
          <p:txBody>
            <a:bodyPr wrap="none" lIns="0" tIns="0" rIns="0" bIns="0" rtlCol="0">
              <a:spAutoFit/>
            </a:bodyPr>
            <a:lstStyle/>
            <a:p>
              <a:pPr algn="l"/>
              <a:r>
                <a:rPr lang="en-US" sz="2800" dirty="0"/>
                <a:t>Blazor Server</a:t>
              </a:r>
            </a:p>
          </p:txBody>
        </p:sp>
      </p:grpSp>
      <p:grpSp>
        <p:nvGrpSpPr>
          <p:cNvPr id="21" name="Group 20">
            <a:extLst>
              <a:ext uri="{FF2B5EF4-FFF2-40B4-BE49-F238E27FC236}">
                <a16:creationId xmlns:a16="http://schemas.microsoft.com/office/drawing/2014/main" id="{D55B0CB3-BD27-4738-96FF-761B41855185}"/>
              </a:ext>
            </a:extLst>
          </p:cNvPr>
          <p:cNvGrpSpPr/>
          <p:nvPr/>
        </p:nvGrpSpPr>
        <p:grpSpPr>
          <a:xfrm>
            <a:off x="7614952" y="1533358"/>
            <a:ext cx="4046299" cy="4050278"/>
            <a:chOff x="7614952" y="1533358"/>
            <a:chExt cx="4046299" cy="4050278"/>
          </a:xfrm>
        </p:grpSpPr>
        <p:grpSp>
          <p:nvGrpSpPr>
            <p:cNvPr id="3" name="Group 2">
              <a:extLst>
                <a:ext uri="{FF2B5EF4-FFF2-40B4-BE49-F238E27FC236}">
                  <a16:creationId xmlns:a16="http://schemas.microsoft.com/office/drawing/2014/main" id="{A191B74C-BAA1-4080-B0E3-91F10A0843FF}"/>
                </a:ext>
              </a:extLst>
            </p:cNvPr>
            <p:cNvGrpSpPr/>
            <p:nvPr/>
          </p:nvGrpSpPr>
          <p:grpSpPr>
            <a:xfrm>
              <a:off x="7614952" y="2225396"/>
              <a:ext cx="4046299" cy="3358240"/>
              <a:chOff x="4072850" y="2225396"/>
              <a:chExt cx="4046299" cy="3358240"/>
            </a:xfrm>
          </p:grpSpPr>
          <p:grpSp>
            <p:nvGrpSpPr>
              <p:cNvPr id="90" name="Group 89">
                <a:extLst>
                  <a:ext uri="{FF2B5EF4-FFF2-40B4-BE49-F238E27FC236}">
                    <a16:creationId xmlns:a16="http://schemas.microsoft.com/office/drawing/2014/main" id="{1A715652-C090-4294-B44A-14B5064B82FC}"/>
                  </a:ext>
                </a:extLst>
              </p:cNvPr>
              <p:cNvGrpSpPr/>
              <p:nvPr/>
            </p:nvGrpSpPr>
            <p:grpSpPr>
              <a:xfrm>
                <a:off x="4072850" y="2225396"/>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6954623" y="3975818"/>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143" name="Group 142">
                <a:extLst>
                  <a:ext uri="{FF2B5EF4-FFF2-40B4-BE49-F238E27FC236}">
                    <a16:creationId xmlns:a16="http://schemas.microsoft.com/office/drawing/2014/main" id="{6155029D-5657-4128-83F0-C5E432C5F33B}"/>
                  </a:ext>
                </a:extLst>
              </p:cNvPr>
              <p:cNvGrpSpPr/>
              <p:nvPr/>
            </p:nvGrpSpPr>
            <p:grpSpPr>
              <a:xfrm>
                <a:off x="4265151" y="3219411"/>
                <a:ext cx="2259720" cy="2123864"/>
                <a:chOff x="2044967" y="2687833"/>
                <a:chExt cx="2259720" cy="2123864"/>
              </a:xfrm>
            </p:grpSpPr>
            <p:grpSp>
              <p:nvGrpSpPr>
                <p:cNvPr id="144" name="Group 143">
                  <a:extLst>
                    <a:ext uri="{FF2B5EF4-FFF2-40B4-BE49-F238E27FC236}">
                      <a16:creationId xmlns:a16="http://schemas.microsoft.com/office/drawing/2014/main" id="{A60ED1A4-5AD2-4333-A264-E3127E14451E}"/>
                    </a:ext>
                  </a:extLst>
                </p:cNvPr>
                <p:cNvGrpSpPr/>
                <p:nvPr/>
              </p:nvGrpSpPr>
              <p:grpSpPr>
                <a:xfrm>
                  <a:off x="2044967" y="2687833"/>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5" name="Rectangle 144">
                  <a:extLst>
                    <a:ext uri="{FF2B5EF4-FFF2-40B4-BE49-F238E27FC236}">
                      <a16:creationId xmlns:a16="http://schemas.microsoft.com/office/drawing/2014/main" id="{34E1BFBD-7343-4D59-8D5C-0240909EB2F9}"/>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7" name="Rectangle 146">
                  <a:extLst>
                    <a:ext uri="{FF2B5EF4-FFF2-40B4-BE49-F238E27FC236}">
                      <a16:creationId xmlns:a16="http://schemas.microsoft.com/office/drawing/2014/main" id="{75C82FEC-E86F-4056-8080-6650091DED16}"/>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617782" flipH="1" flipV="1">
                <a:off x="6603244" y="3862484"/>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53512" flipH="1" flipV="1">
                <a:off x="6531689" y="4123871"/>
                <a:ext cx="351788" cy="575702"/>
              </a:xfrm>
              <a:prstGeom prst="rect">
                <a:avLst/>
              </a:prstGeom>
            </p:spPr>
          </p:pic>
        </p:grpSp>
        <p:sp>
          <p:nvSpPr>
            <p:cNvPr id="19" name="TextBox 18">
              <a:extLst>
                <a:ext uri="{FF2B5EF4-FFF2-40B4-BE49-F238E27FC236}">
                  <a16:creationId xmlns:a16="http://schemas.microsoft.com/office/drawing/2014/main" id="{E0446E77-3635-4DF4-9CFF-049308440FD8}"/>
                </a:ext>
              </a:extLst>
            </p:cNvPr>
            <p:cNvSpPr txBox="1"/>
            <p:nvPr/>
          </p:nvSpPr>
          <p:spPr>
            <a:xfrm>
              <a:off x="7985043" y="1533358"/>
              <a:ext cx="3298403" cy="430887"/>
            </a:xfrm>
            <a:prstGeom prst="rect">
              <a:avLst/>
            </a:prstGeom>
            <a:noFill/>
          </p:spPr>
          <p:txBody>
            <a:bodyPr wrap="none" lIns="0" tIns="0" rIns="0" bIns="0" rtlCol="0">
              <a:spAutoFit/>
            </a:bodyPr>
            <a:lstStyle/>
            <a:p>
              <a:pPr algn="l"/>
              <a:r>
                <a:rPr lang="en-US" sz="2800" dirty="0"/>
                <a:t>Blazor WebAssembly</a:t>
              </a:r>
            </a:p>
          </p:txBody>
        </p:sp>
      </p:grpSp>
      <p:sp>
        <p:nvSpPr>
          <p:cNvPr id="22" name="TextBox 21">
            <a:extLst>
              <a:ext uri="{FF2B5EF4-FFF2-40B4-BE49-F238E27FC236}">
                <a16:creationId xmlns:a16="http://schemas.microsoft.com/office/drawing/2014/main" id="{6FF6568B-54B4-4A2F-B618-1E7360CFFA1E}"/>
              </a:ext>
            </a:extLst>
          </p:cNvPr>
          <p:cNvSpPr txBox="1"/>
          <p:nvPr/>
        </p:nvSpPr>
        <p:spPr>
          <a:xfrm>
            <a:off x="2855665" y="5822280"/>
            <a:ext cx="2360005" cy="369332"/>
          </a:xfrm>
          <a:prstGeom prst="rect">
            <a:avLst/>
          </a:prstGeom>
          <a:noFill/>
        </p:spPr>
        <p:txBody>
          <a:bodyPr wrap="none" lIns="0" tIns="0" rIns="0" bIns="0" rtlCol="0">
            <a:spAutoFit/>
          </a:bodyPr>
          <a:lstStyle/>
          <a:p>
            <a:pPr algn="l"/>
            <a:r>
              <a:rPr lang="en-US" sz="2400" dirty="0"/>
              <a:t>.NET Core 3.1 LTS</a:t>
            </a:r>
          </a:p>
        </p:txBody>
      </p:sp>
      <p:sp>
        <p:nvSpPr>
          <p:cNvPr id="89" name="TextBox 88">
            <a:extLst>
              <a:ext uri="{FF2B5EF4-FFF2-40B4-BE49-F238E27FC236}">
                <a16:creationId xmlns:a16="http://schemas.microsoft.com/office/drawing/2014/main" id="{F2D9BE53-3332-4745-834E-A657643A4CF8}"/>
              </a:ext>
            </a:extLst>
          </p:cNvPr>
          <p:cNvSpPr txBox="1"/>
          <p:nvPr/>
        </p:nvSpPr>
        <p:spPr>
          <a:xfrm>
            <a:off x="8694193" y="5822280"/>
            <a:ext cx="1886157" cy="369332"/>
          </a:xfrm>
          <a:prstGeom prst="rect">
            <a:avLst/>
          </a:prstGeom>
          <a:noFill/>
        </p:spPr>
        <p:txBody>
          <a:bodyPr wrap="none" lIns="0" tIns="0" rIns="0" bIns="0" rtlCol="0">
            <a:spAutoFit/>
          </a:bodyPr>
          <a:lstStyle/>
          <a:p>
            <a:pPr algn="l"/>
            <a:r>
              <a:rPr lang="en-US" sz="2400" i="1" dirty="0"/>
              <a:t>Now released!</a:t>
            </a:r>
          </a:p>
        </p:txBody>
      </p:sp>
    </p:spTree>
    <p:extLst>
      <p:ext uri="{BB962C8B-B14F-4D97-AF65-F5344CB8AC3E}">
        <p14:creationId xmlns:p14="http://schemas.microsoft.com/office/powerpoint/2010/main" val="4025780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2" y="1230065"/>
            <a:ext cx="1846092"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dirty="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spcAft>
                <a:spcPts val="1200"/>
              </a:spcAft>
              <a:defRPr/>
            </a:pPr>
            <a:r>
              <a:rPr lang="en-US" dirty="0">
                <a:gradFill>
                  <a:gsLst>
                    <a:gs pos="1250">
                      <a:srgbClr val="FFFFFF"/>
                    </a:gs>
                    <a:gs pos="100000">
                      <a:srgbClr val="FFFFFF"/>
                    </a:gs>
                  </a:gsLst>
                  <a:lin ang="5400000" scaled="0"/>
                </a:gradFill>
                <a:latin typeface="Segoe UI Semibold"/>
                <a:cs typeface="Segoe UI"/>
              </a:rPr>
              <a:t>Blazor WebAssembly</a:t>
            </a:r>
            <a:endParaRPr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cs typeface="Segoe UI"/>
            </a:endParaRP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736276"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Full-stack web development with ASP.NET Core</a:t>
            </a:r>
          </a:p>
          <a:p>
            <a:pPr marL="0" lvl="0" indent="0">
              <a:lnSpc>
                <a:spcPct val="90000"/>
              </a:lnSpc>
              <a:spcBef>
                <a:spcPts val="1800"/>
              </a:spcBef>
              <a:buNone/>
              <a:defRPr/>
            </a:pPr>
            <a:r>
              <a:rPr lang="en-US" sz="2000" dirty="0">
                <a:gradFill>
                  <a:gsLst>
                    <a:gs pos="1250">
                      <a:srgbClr val="FFFFFF"/>
                    </a:gs>
                    <a:gs pos="100000">
                      <a:srgbClr val="FFFFFF"/>
                    </a:gs>
                  </a:gsLst>
                  <a:lin ang="5400000" scaled="0"/>
                </a:gradFill>
                <a:latin typeface="Segoe UI"/>
              </a:rPr>
              <a:t>Run .NET natively in the browser </a:t>
            </a:r>
          </a:p>
          <a:p>
            <a:pPr marL="0" lvl="0" indent="0">
              <a:lnSpc>
                <a:spcPct val="90000"/>
              </a:lnSpc>
              <a:spcBef>
                <a:spcPts val="1800"/>
              </a:spcBef>
              <a:buNone/>
              <a:defRPr/>
            </a:pPr>
            <a:r>
              <a:rPr lang="en-US" sz="2000" dirty="0">
                <a:gradFill>
                  <a:gsLst>
                    <a:gs pos="1250">
                      <a:srgbClr val="FFFFFF"/>
                    </a:gs>
                    <a:gs pos="100000">
                      <a:srgbClr val="FFFFFF"/>
                    </a:gs>
                  </a:gsLst>
                  <a:lin ang="5400000" scaled="0"/>
                </a:gradFill>
                <a:latin typeface="Segoe UI"/>
              </a:rPr>
              <a:t>Create Progressive Web Apps with offline support</a:t>
            </a:r>
          </a:p>
          <a:p>
            <a:pPr marL="0" lvl="0" indent="0">
              <a:lnSpc>
                <a:spcPct val="90000"/>
              </a:lnSpc>
              <a:spcBef>
                <a:spcPts val="1800"/>
              </a:spcBef>
              <a:buNone/>
              <a:defRPr/>
            </a:pPr>
            <a:r>
              <a:rPr lang="en-US" sz="2000" dirty="0">
                <a:gradFill>
                  <a:gsLst>
                    <a:gs pos="1250">
                      <a:srgbClr val="FFFFFF"/>
                    </a:gs>
                    <a:gs pos="100000">
                      <a:srgbClr val="FFFFFF"/>
                    </a:gs>
                  </a:gsLst>
                  <a:lin ang="5400000" scaled="0"/>
                </a:gradFill>
                <a:latin typeface="Segoe UI"/>
              </a:rPr>
              <a:t>Now included in .NET Core 3.1 SDK</a:t>
            </a:r>
          </a:p>
          <a:p>
            <a:pPr marL="0" lvl="0" indent="0">
              <a:lnSpc>
                <a:spcPct val="90000"/>
              </a:lnSpc>
              <a:spcBef>
                <a:spcPts val="1800"/>
              </a:spcBef>
              <a:buNone/>
              <a:defRPr/>
            </a:pPr>
            <a:endParaRPr lang="en-US" sz="2000" dirty="0">
              <a:gradFill>
                <a:gsLst>
                  <a:gs pos="1250">
                    <a:srgbClr val="FFFFFF"/>
                  </a:gs>
                  <a:gs pos="100000">
                    <a:srgbClr val="FFFFFF"/>
                  </a:gs>
                </a:gsLst>
                <a:lin ang="5400000" scaled="0"/>
              </a:gradFill>
              <a:latin typeface="Segoe UI"/>
            </a:endParaRPr>
          </a:p>
          <a:p>
            <a:pPr marL="0" lvl="0" indent="0">
              <a:lnSpc>
                <a:spcPct val="90000"/>
              </a:lnSpc>
              <a:spcBef>
                <a:spcPts val="1800"/>
              </a:spcBef>
              <a:buNone/>
              <a:defRPr/>
            </a:pPr>
            <a:endParaRPr lang="en-US" sz="2000" dirty="0">
              <a:gradFill>
                <a:gsLst>
                  <a:gs pos="1250">
                    <a:srgbClr val="FFFFFF"/>
                  </a:gs>
                  <a:gs pos="100000">
                    <a:srgbClr val="FFFFFF"/>
                  </a:gs>
                </a:gsLst>
                <a:lin ang="5400000" scaled="0"/>
              </a:gradFill>
              <a:latin typeface="Segoe UI"/>
            </a:endParaRPr>
          </a:p>
          <a:p>
            <a:pPr marL="0" lvl="0" indent="0">
              <a:lnSpc>
                <a:spcPct val="90000"/>
              </a:lnSpc>
              <a:spcBef>
                <a:spcPts val="1800"/>
              </a:spcBef>
              <a:buNone/>
              <a:defRPr/>
            </a:pPr>
            <a:endParaRPr lang="en-US" sz="2000" dirty="0">
              <a:gradFill>
                <a:gsLst>
                  <a:gs pos="1250">
                    <a:srgbClr val="FFFFFF"/>
                  </a:gs>
                  <a:gs pos="100000">
                    <a:srgbClr val="FFFFFF"/>
                  </a:gs>
                </a:gsLst>
                <a:lin ang="5400000" scaled="0"/>
              </a:gradFill>
              <a:latin typeface="Segoe UI"/>
            </a:endParaRP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603669"/>
            <a:ext cx="12191999" cy="901785"/>
          </a:xfrm>
          <a:prstGeom prst="rect">
            <a:avLst/>
          </a:prstGeom>
          <a:noFill/>
        </p:spPr>
        <p:txBody>
          <a:bodyPr wrap="square" lIns="0" tIns="0" rIns="0" bIns="0" rtlCol="0">
            <a:spAutoFit/>
          </a:bodyPr>
          <a:lstStyle/>
          <a:p>
            <a:pPr lvl="0" defTabSz="914400">
              <a:lnSpc>
                <a:spcPct val="90000"/>
              </a:lnSpc>
              <a:spcAft>
                <a:spcPts val="600"/>
              </a:spcAft>
              <a:tabLst>
                <a:tab pos="5380038" algn="l"/>
              </a:tabLst>
              <a:defRPr/>
            </a:pPr>
            <a:r>
              <a:rPr lang="en-US" sz="1800" dirty="0">
                <a:solidFill>
                  <a:schemeClr val="accent1"/>
                </a:solidFill>
              </a:rPr>
              <a:t>dot.net/get-core3</a:t>
            </a:r>
          </a:p>
          <a:p>
            <a:pPr defTabSz="914400">
              <a:lnSpc>
                <a:spcPct val="90000"/>
              </a:lnSpc>
              <a:spcAft>
                <a:spcPts val="600"/>
              </a:spcAft>
              <a:tabLst>
                <a:tab pos="5380038" algn="l"/>
              </a:tabLst>
              <a:defRPr/>
            </a:pPr>
            <a:endParaRPr lang="en-US" sz="1800" dirty="0">
              <a:solidFill>
                <a:schemeClr val="accent1"/>
              </a:solidFill>
            </a:endParaRPr>
          </a:p>
          <a:p>
            <a:pPr defTabSz="914400">
              <a:lnSpc>
                <a:spcPct val="90000"/>
              </a:lnSpc>
              <a:spcAft>
                <a:spcPts val="600"/>
              </a:spcAft>
              <a:tabLst>
                <a:tab pos="5380038" algn="l"/>
              </a:tabLst>
              <a:defRPr/>
            </a:pPr>
            <a:r>
              <a:rPr lang="en-US" sz="1800" dirty="0">
                <a:solidFill>
                  <a:schemeClr val="accent1"/>
                </a:solidFill>
              </a:rPr>
              <a:t>Also ships with Visual Studio 2019 16.6 &amp; Visual Studio for Mac 8.6</a:t>
            </a:r>
          </a:p>
        </p:txBody>
      </p:sp>
      <p:pic>
        <p:nvPicPr>
          <p:cNvPr id="26" name="Picture 25">
            <a:extLst>
              <a:ext uri="{FF2B5EF4-FFF2-40B4-BE49-F238E27FC236}">
                <a16:creationId xmlns:a16="http://schemas.microsoft.com/office/drawing/2014/main" id="{E578425D-7F94-489A-ADCE-A929AD65C1F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5013848" y="275511"/>
            <a:ext cx="8473552" cy="6367939"/>
          </a:xfrm>
          <a:prstGeom prst="rect">
            <a:avLst/>
          </a:prstGeom>
        </p:spPr>
      </p:pic>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pic>
        <p:nvPicPr>
          <p:cNvPr id="3" name="Picture 2">
            <a:extLst>
              <a:ext uri="{FF2B5EF4-FFF2-40B4-BE49-F238E27FC236}">
                <a16:creationId xmlns:a16="http://schemas.microsoft.com/office/drawing/2014/main" id="{E4987E96-8D61-4427-AD55-4402139AECF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62114" y="1406738"/>
            <a:ext cx="6853382" cy="3855027"/>
          </a:xfrm>
          <a:prstGeom prst="rect">
            <a:avLst/>
          </a:prstGeom>
        </p:spPr>
      </p:pic>
    </p:spTree>
    <p:extLst>
      <p:ext uri="{BB962C8B-B14F-4D97-AF65-F5344CB8AC3E}">
        <p14:creationId xmlns:p14="http://schemas.microsoft.com/office/powerpoint/2010/main" val="142694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3.7037E-7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3" grpId="0"/>
      <p:bldP spid="13" grpId="1"/>
      <p:bldP spid="14" grpId="0"/>
      <p:bldP spid="14"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C140-DE7A-458E-B306-A0409A955DBB}"/>
              </a:ext>
            </a:extLst>
          </p:cNvPr>
          <p:cNvSpPr>
            <a:spLocks noGrp="1"/>
          </p:cNvSpPr>
          <p:nvPr>
            <p:ph type="title"/>
          </p:nvPr>
        </p:nvSpPr>
        <p:spPr>
          <a:xfrm>
            <a:off x="588263" y="585788"/>
            <a:ext cx="3182027" cy="5683250"/>
          </a:xfrm>
        </p:spPr>
        <p:txBody>
          <a:bodyPr wrap="square" anchor="ctr">
            <a:normAutofit/>
          </a:bodyPr>
          <a:lstStyle/>
          <a:p>
            <a:r>
              <a:rPr lang="en-US" dirty="0"/>
              <a:t>Blazor WebAssembly features</a:t>
            </a:r>
          </a:p>
        </p:txBody>
      </p:sp>
      <p:sp>
        <p:nvSpPr>
          <p:cNvPr id="3" name="Text Placeholder 2">
            <a:extLst>
              <a:ext uri="{FF2B5EF4-FFF2-40B4-BE49-F238E27FC236}">
                <a16:creationId xmlns:a16="http://schemas.microsoft.com/office/drawing/2014/main" id="{C75F1CB6-F4FC-4B87-BE05-44A972975C9E}"/>
              </a:ext>
            </a:extLst>
          </p:cNvPr>
          <p:cNvSpPr>
            <a:spLocks noGrp="1"/>
          </p:cNvSpPr>
          <p:nvPr>
            <p:ph type="body" sz="quarter" idx="11"/>
          </p:nvPr>
        </p:nvSpPr>
        <p:spPr>
          <a:xfrm>
            <a:off x="4941888" y="585788"/>
            <a:ext cx="6667500" cy="5683249"/>
          </a:xfrm>
        </p:spPr>
        <p:txBody>
          <a:bodyPr wrap="square" anchor="ctr">
            <a:normAutofit/>
          </a:bodyPr>
          <a:lstStyle/>
          <a:p>
            <a:r>
              <a:rPr lang="en-US" dirty="0"/>
              <a:t>.NET Standard 2.1</a:t>
            </a:r>
          </a:p>
          <a:p>
            <a:r>
              <a:rPr lang="en-US" dirty="0"/>
              <a:t>ASP.NET Core hosted / standalone</a:t>
            </a:r>
          </a:p>
          <a:p>
            <a:r>
              <a:rPr lang="en-US" dirty="0"/>
              <a:t>Authentication</a:t>
            </a:r>
          </a:p>
          <a:p>
            <a:r>
              <a:rPr lang="en-US" dirty="0"/>
              <a:t>Progressive Web Apps</a:t>
            </a:r>
          </a:p>
          <a:p>
            <a:r>
              <a:rPr lang="en-US" dirty="0"/>
              <a:t>Debugging</a:t>
            </a:r>
          </a:p>
          <a:p>
            <a:r>
              <a:rPr lang="en-US" dirty="0"/>
              <a:t>IL trimming</a:t>
            </a:r>
          </a:p>
          <a:p>
            <a:r>
              <a:rPr lang="en-US" dirty="0"/>
              <a:t>Precompression</a:t>
            </a:r>
          </a:p>
          <a:p>
            <a:r>
              <a:rPr lang="en-US" dirty="0"/>
              <a:t>Configuration</a:t>
            </a:r>
          </a:p>
          <a:p>
            <a:r>
              <a:rPr lang="en-US" dirty="0"/>
              <a:t>Globalization &amp; localization</a:t>
            </a:r>
          </a:p>
          <a:p>
            <a:endParaRPr lang="en-US" dirty="0"/>
          </a:p>
        </p:txBody>
      </p:sp>
    </p:spTree>
    <p:extLst>
      <p:ext uri="{BB962C8B-B14F-4D97-AF65-F5344CB8AC3E}">
        <p14:creationId xmlns:p14="http://schemas.microsoft.com/office/powerpoint/2010/main" val="4084176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
                                        <p:tgtEl>
                                          <p:spTgt spid="3">
                                            <p:txEl>
                                              <p:pRg st="0" end="0"/>
                                            </p:txEl>
                                          </p:spTgt>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300"/>
                                        <p:tgtEl>
                                          <p:spTgt spid="3">
                                            <p:txEl>
                                              <p:pRg st="1" end="1"/>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300"/>
                                        <p:tgtEl>
                                          <p:spTgt spid="3">
                                            <p:txEl>
                                              <p:pRg st="2" end="2"/>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300"/>
                                        <p:tgtEl>
                                          <p:spTgt spid="3">
                                            <p:txEl>
                                              <p:pRg st="3" end="3"/>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300"/>
                                        <p:tgtEl>
                                          <p:spTgt spid="3">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300"/>
                                        <p:tgtEl>
                                          <p:spTgt spid="3">
                                            <p:txEl>
                                              <p:pRg st="5" end="5"/>
                                            </p:txEl>
                                          </p:spTgt>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300"/>
                                        <p:tgtEl>
                                          <p:spTgt spid="3">
                                            <p:txEl>
                                              <p:pRg st="6" end="6"/>
                                            </p:txEl>
                                          </p:spTgt>
                                        </p:tgtEl>
                                      </p:cBhvr>
                                    </p:animEffect>
                                  </p:childTnLst>
                                </p:cTn>
                              </p:par>
                            </p:childTnLst>
                          </p:cTn>
                        </p:par>
                        <p:par>
                          <p:cTn id="32" fill="hold">
                            <p:stCondLst>
                              <p:cond delay="210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300"/>
                                        <p:tgtEl>
                                          <p:spTgt spid="3">
                                            <p:txEl>
                                              <p:pRg st="7" end="7"/>
                                            </p:txEl>
                                          </p:spTgt>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3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Choosing your </a:t>
            </a:r>
            <a:r>
              <a:rPr lang="en-US"/>
              <a:t>Blazor hosting model</a:t>
            </a:r>
            <a:endParaRPr lang="en-US" dirty="0"/>
          </a:p>
        </p:txBody>
      </p:sp>
      <p:cxnSp>
        <p:nvCxnSpPr>
          <p:cNvPr id="17" name="Straight Connector 16">
            <a:extLst>
              <a:ext uri="{FF2B5EF4-FFF2-40B4-BE49-F238E27FC236}">
                <a16:creationId xmlns:a16="http://schemas.microsoft.com/office/drawing/2014/main" id="{E62C6460-CFC7-4118-B089-7E9C3999A4A8}"/>
              </a:ext>
            </a:extLst>
          </p:cNvPr>
          <p:cNvCxnSpPr/>
          <p:nvPr/>
        </p:nvCxnSpPr>
        <p:spPr>
          <a:xfrm>
            <a:off x="7213600" y="1744133"/>
            <a:ext cx="0" cy="42418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90DC896-8892-4304-B2F2-25C7BBF6E040}"/>
              </a:ext>
            </a:extLst>
          </p:cNvPr>
          <p:cNvGrpSpPr/>
          <p:nvPr/>
        </p:nvGrpSpPr>
        <p:grpSpPr>
          <a:xfrm>
            <a:off x="446108" y="1474223"/>
            <a:ext cx="6392796" cy="4252915"/>
            <a:chOff x="446108" y="1474223"/>
            <a:chExt cx="6392796" cy="4252915"/>
          </a:xfrm>
        </p:grpSpPr>
        <p:pic>
          <p:nvPicPr>
            <p:cNvPr id="4" name="Graphic 3" descr="Server">
              <a:extLst>
                <a:ext uri="{FF2B5EF4-FFF2-40B4-BE49-F238E27FC236}">
                  <a16:creationId xmlns:a16="http://schemas.microsoft.com/office/drawing/2014/main" id="{9E029407-0929-4439-872E-F253169D7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72" y="1862051"/>
              <a:ext cx="3532339" cy="3310456"/>
            </a:xfrm>
            <a:prstGeom prst="rect">
              <a:avLst/>
            </a:prstGeom>
          </p:spPr>
        </p:pic>
        <p:grpSp>
          <p:nvGrpSpPr>
            <p:cNvPr id="5" name="Group 4">
              <a:extLst>
                <a:ext uri="{FF2B5EF4-FFF2-40B4-BE49-F238E27FC236}">
                  <a16:creationId xmlns:a16="http://schemas.microsoft.com/office/drawing/2014/main" id="{7F7AA72F-69EE-4210-89F4-F4BC8A0BA6C8}"/>
                </a:ext>
              </a:extLst>
            </p:cNvPr>
            <p:cNvGrpSpPr/>
            <p:nvPr/>
          </p:nvGrpSpPr>
          <p:grpSpPr>
            <a:xfrm>
              <a:off x="446108" y="2935954"/>
              <a:ext cx="3756141" cy="2791184"/>
              <a:chOff x="5624219" y="3540444"/>
              <a:chExt cx="3094572" cy="2059862"/>
            </a:xfrm>
          </p:grpSpPr>
          <p:pic>
            <p:nvPicPr>
              <p:cNvPr id="43" name="Picture 42">
                <a:extLst>
                  <a:ext uri="{FF2B5EF4-FFF2-40B4-BE49-F238E27FC236}">
                    <a16:creationId xmlns:a16="http://schemas.microsoft.com/office/drawing/2014/main" id="{E278FF0B-64DF-4450-BCED-7CD5CC7D45B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44" name="Freeform: Shape 43">
                <a:extLst>
                  <a:ext uri="{FF2B5EF4-FFF2-40B4-BE49-F238E27FC236}">
                    <a16:creationId xmlns:a16="http://schemas.microsoft.com/office/drawing/2014/main" id="{E0D57642-970F-4A8B-9E27-F59FEDC58FA4}"/>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grpSp>
        <p:grpSp>
          <p:nvGrpSpPr>
            <p:cNvPr id="6" name="Group 5">
              <a:extLst>
                <a:ext uri="{FF2B5EF4-FFF2-40B4-BE49-F238E27FC236}">
                  <a16:creationId xmlns:a16="http://schemas.microsoft.com/office/drawing/2014/main" id="{7004E83A-3056-42D8-BAE0-CBAC51C404BC}"/>
                </a:ext>
              </a:extLst>
            </p:cNvPr>
            <p:cNvGrpSpPr/>
            <p:nvPr/>
          </p:nvGrpSpPr>
          <p:grpSpPr>
            <a:xfrm>
              <a:off x="4888421" y="2206022"/>
              <a:ext cx="1950483" cy="3364279"/>
              <a:chOff x="7698994" y="1757819"/>
              <a:chExt cx="1950483" cy="3364279"/>
            </a:xfrm>
          </p:grpSpPr>
          <p:grpSp>
            <p:nvGrpSpPr>
              <p:cNvPr id="47" name="Group 46">
                <a:extLst>
                  <a:ext uri="{FF2B5EF4-FFF2-40B4-BE49-F238E27FC236}">
                    <a16:creationId xmlns:a16="http://schemas.microsoft.com/office/drawing/2014/main" id="{28A5E277-8AD0-46C2-859D-B546809C530D}"/>
                  </a:ext>
                </a:extLst>
              </p:cNvPr>
              <p:cNvGrpSpPr/>
              <p:nvPr/>
            </p:nvGrpSpPr>
            <p:grpSpPr>
              <a:xfrm>
                <a:off x="7698994" y="1757819"/>
                <a:ext cx="1950483" cy="3364279"/>
                <a:chOff x="6763968" y="1188192"/>
                <a:chExt cx="3257666" cy="4202149"/>
              </a:xfrm>
            </p:grpSpPr>
            <p:sp>
              <p:nvSpPr>
                <p:cNvPr id="49" name="Rectangle 48">
                  <a:extLst>
                    <a:ext uri="{FF2B5EF4-FFF2-40B4-BE49-F238E27FC236}">
                      <a16:creationId xmlns:a16="http://schemas.microsoft.com/office/drawing/2014/main" id="{2CBB7486-344B-4983-BCD4-DC0BC3274477}"/>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50" name="Rectangle 49">
                  <a:extLst>
                    <a:ext uri="{FF2B5EF4-FFF2-40B4-BE49-F238E27FC236}">
                      <a16:creationId xmlns:a16="http://schemas.microsoft.com/office/drawing/2014/main" id="{F269FCEA-CAEC-4465-A5B6-1B0D8239859F}"/>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51" name="Rectangle 50">
                  <a:extLst>
                    <a:ext uri="{FF2B5EF4-FFF2-40B4-BE49-F238E27FC236}">
                      <a16:creationId xmlns:a16="http://schemas.microsoft.com/office/drawing/2014/main" id="{3BCCE46C-7EB9-4ACE-9235-AE7D5A92F0C7}"/>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a:solidFill>
                        <a:prstClr val="white">
                          <a:lumMod val="65000"/>
                        </a:prstClr>
                      </a:solidFill>
                      <a:latin typeface="Consolas" panose="020B0609020204030204" pitchFamily="49" charset="0"/>
                    </a:rPr>
                    <a:t>https...</a:t>
                  </a:r>
                </a:p>
              </p:txBody>
            </p:sp>
            <p:sp>
              <p:nvSpPr>
                <p:cNvPr id="52" name="Rectangle 51">
                  <a:extLst>
                    <a:ext uri="{FF2B5EF4-FFF2-40B4-BE49-F238E27FC236}">
                      <a16:creationId xmlns:a16="http://schemas.microsoft.com/office/drawing/2014/main" id="{4D06F4F6-572D-4AF5-8BEA-8766DCE910D4}"/>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53" name="Rectangle 52">
                  <a:extLst>
                    <a:ext uri="{FF2B5EF4-FFF2-40B4-BE49-F238E27FC236}">
                      <a16:creationId xmlns:a16="http://schemas.microsoft.com/office/drawing/2014/main" id="{572CD612-34DC-4F5C-A081-D85D9237B690}"/>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54" name="Rectangle 53">
                  <a:extLst>
                    <a:ext uri="{FF2B5EF4-FFF2-40B4-BE49-F238E27FC236}">
                      <a16:creationId xmlns:a16="http://schemas.microsoft.com/office/drawing/2014/main" id="{F7881FD4-4082-4074-9F71-535F9A9F94C5}"/>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55" name="Isosceles Triangle 54">
                  <a:extLst>
                    <a:ext uri="{FF2B5EF4-FFF2-40B4-BE49-F238E27FC236}">
                      <a16:creationId xmlns:a16="http://schemas.microsoft.com/office/drawing/2014/main" id="{AF000327-D079-48E4-9556-71414CD27F33}"/>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56" name="Straight Connector 55">
                  <a:extLst>
                    <a:ext uri="{FF2B5EF4-FFF2-40B4-BE49-F238E27FC236}">
                      <a16:creationId xmlns:a16="http://schemas.microsoft.com/office/drawing/2014/main" id="{36A1729D-6941-4C8C-8337-19B732D2D315}"/>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7" name="Straight Connector 56">
                  <a:extLst>
                    <a:ext uri="{FF2B5EF4-FFF2-40B4-BE49-F238E27FC236}">
                      <a16:creationId xmlns:a16="http://schemas.microsoft.com/office/drawing/2014/main" id="{96133483-B034-4407-9E4F-5688CA915F10}"/>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8" name="Straight Connector 57">
                  <a:extLst>
                    <a:ext uri="{FF2B5EF4-FFF2-40B4-BE49-F238E27FC236}">
                      <a16:creationId xmlns:a16="http://schemas.microsoft.com/office/drawing/2014/main" id="{DE95A7EC-BA05-4A36-B7F1-CE2EF7ECCF2A}"/>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9" name="Group 58">
                  <a:extLst>
                    <a:ext uri="{FF2B5EF4-FFF2-40B4-BE49-F238E27FC236}">
                      <a16:creationId xmlns:a16="http://schemas.microsoft.com/office/drawing/2014/main" id="{9A033C63-226D-4807-B644-600B8459DE61}"/>
                    </a:ext>
                  </a:extLst>
                </p:cNvPr>
                <p:cNvGrpSpPr/>
                <p:nvPr/>
              </p:nvGrpSpPr>
              <p:grpSpPr>
                <a:xfrm>
                  <a:off x="9745492" y="1259858"/>
                  <a:ext cx="166801" cy="125053"/>
                  <a:chOff x="6250177" y="1290073"/>
                  <a:chExt cx="96832" cy="54279"/>
                </a:xfrm>
              </p:grpSpPr>
              <p:cxnSp>
                <p:nvCxnSpPr>
                  <p:cNvPr id="66" name="Straight Connector 65">
                    <a:extLst>
                      <a:ext uri="{FF2B5EF4-FFF2-40B4-BE49-F238E27FC236}">
                        <a16:creationId xmlns:a16="http://schemas.microsoft.com/office/drawing/2014/main" id="{79371305-4E86-471B-859F-8D35873514CA}"/>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67" name="Straight Connector 66">
                    <a:extLst>
                      <a:ext uri="{FF2B5EF4-FFF2-40B4-BE49-F238E27FC236}">
                        <a16:creationId xmlns:a16="http://schemas.microsoft.com/office/drawing/2014/main" id="{067F0780-98DA-49FE-A053-858EBE1A3E36}"/>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60" name="Straight Connector 59">
                  <a:extLst>
                    <a:ext uri="{FF2B5EF4-FFF2-40B4-BE49-F238E27FC236}">
                      <a16:creationId xmlns:a16="http://schemas.microsoft.com/office/drawing/2014/main" id="{AE161E48-0428-45E5-AE69-CF0FBA09D2C9}"/>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sp>
            <p:nvSpPr>
              <p:cNvPr id="48" name="Rectangle 47">
                <a:extLst>
                  <a:ext uri="{FF2B5EF4-FFF2-40B4-BE49-F238E27FC236}">
                    <a16:creationId xmlns:a16="http://schemas.microsoft.com/office/drawing/2014/main" id="{DADB4D51-FFA3-482F-8DCB-96DB71D426C1}"/>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sp>
          <p:nvSpPr>
            <p:cNvPr id="7" name="TextBox 6">
              <a:extLst>
                <a:ext uri="{FF2B5EF4-FFF2-40B4-BE49-F238E27FC236}">
                  <a16:creationId xmlns:a16="http://schemas.microsoft.com/office/drawing/2014/main" id="{1D88BC25-3FDC-4E14-8A67-C837312C8326}"/>
                </a:ext>
              </a:extLst>
            </p:cNvPr>
            <p:cNvSpPr txBox="1"/>
            <p:nvPr/>
          </p:nvSpPr>
          <p:spPr>
            <a:xfrm>
              <a:off x="1434416" y="3579769"/>
              <a:ext cx="2065822" cy="461665"/>
            </a:xfrm>
            <a:prstGeom prst="rect">
              <a:avLst/>
            </a:prstGeom>
            <a:noFill/>
          </p:spPr>
          <p:txBody>
            <a:bodyPr wrap="none" rtlCol="0">
              <a:spAutoFit/>
            </a:bodyPr>
            <a:lstStyle/>
            <a:p>
              <a:r>
                <a:rPr lang="en-US" sz="2400" b="1">
                  <a:solidFill>
                    <a:prstClr val="black"/>
                  </a:solidFill>
                  <a:latin typeface="+mj-lt"/>
                </a:rPr>
                <a:t>ASP.NET Core</a:t>
              </a:r>
            </a:p>
          </p:txBody>
        </p:sp>
        <p:pic>
          <p:nvPicPr>
            <p:cNvPr id="8" name="Graphic 7" descr="Line Arrow: Clockwise curve">
              <a:extLst>
                <a:ext uri="{FF2B5EF4-FFF2-40B4-BE49-F238E27FC236}">
                  <a16:creationId xmlns:a16="http://schemas.microsoft.com/office/drawing/2014/main" id="{04C8EA55-C87B-494A-B772-E08ACC74C9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4034211" y="3963270"/>
              <a:ext cx="911865" cy="1492262"/>
            </a:xfrm>
            <a:prstGeom prst="rect">
              <a:avLst/>
            </a:prstGeom>
            <a:effectLst/>
          </p:spPr>
        </p:pic>
        <p:pic>
          <p:nvPicPr>
            <p:cNvPr id="9" name="Graphic 8" descr="Line Arrow: Clockwise curve">
              <a:extLst>
                <a:ext uri="{FF2B5EF4-FFF2-40B4-BE49-F238E27FC236}">
                  <a16:creationId xmlns:a16="http://schemas.microsoft.com/office/drawing/2014/main" id="{928908E8-3896-4BD9-A015-E7FC8BE5DA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4070436" y="3520016"/>
              <a:ext cx="911864" cy="1492262"/>
            </a:xfrm>
            <a:prstGeom prst="rect">
              <a:avLst/>
            </a:prstGeom>
            <a:effectLst/>
          </p:spPr>
        </p:pic>
        <p:sp>
          <p:nvSpPr>
            <p:cNvPr id="10" name="TextBox 9">
              <a:extLst>
                <a:ext uri="{FF2B5EF4-FFF2-40B4-BE49-F238E27FC236}">
                  <a16:creationId xmlns:a16="http://schemas.microsoft.com/office/drawing/2014/main" id="{5AC5523B-3B32-4C69-9DEF-D79DDDA03513}"/>
                </a:ext>
              </a:extLst>
            </p:cNvPr>
            <p:cNvSpPr txBox="1"/>
            <p:nvPr/>
          </p:nvSpPr>
          <p:spPr>
            <a:xfrm>
              <a:off x="4085381" y="4288360"/>
              <a:ext cx="881973" cy="369332"/>
            </a:xfrm>
            <a:prstGeom prst="rect">
              <a:avLst/>
            </a:prstGeom>
            <a:noFill/>
          </p:spPr>
          <p:txBody>
            <a:bodyPr wrap="none" rtlCol="0">
              <a:spAutoFit/>
            </a:bodyPr>
            <a:lstStyle/>
            <a:p>
              <a:r>
                <a:rPr lang="en-US" dirty="0" err="1">
                  <a:latin typeface="Calibri" panose="020F0502020204030204"/>
                </a:rPr>
                <a:t>SignalR</a:t>
              </a:r>
              <a:endParaRPr lang="en-US" dirty="0">
                <a:latin typeface="Calibri" panose="020F0502020204030204"/>
              </a:endParaRPr>
            </a:p>
          </p:txBody>
        </p:sp>
        <p:grpSp>
          <p:nvGrpSpPr>
            <p:cNvPr id="11" name="Group 10">
              <a:extLst>
                <a:ext uri="{FF2B5EF4-FFF2-40B4-BE49-F238E27FC236}">
                  <a16:creationId xmlns:a16="http://schemas.microsoft.com/office/drawing/2014/main" id="{5FF27366-4C11-4355-B085-F55EBC1EE5F4}"/>
                </a:ext>
              </a:extLst>
            </p:cNvPr>
            <p:cNvGrpSpPr/>
            <p:nvPr/>
          </p:nvGrpSpPr>
          <p:grpSpPr>
            <a:xfrm>
              <a:off x="1267723" y="4061811"/>
              <a:ext cx="2259720" cy="1453971"/>
              <a:chOff x="2044967" y="2752181"/>
              <a:chExt cx="2259720" cy="1453971"/>
            </a:xfrm>
          </p:grpSpPr>
          <p:grpSp>
            <p:nvGrpSpPr>
              <p:cNvPr id="78" name="Group 77">
                <a:extLst>
                  <a:ext uri="{FF2B5EF4-FFF2-40B4-BE49-F238E27FC236}">
                    <a16:creationId xmlns:a16="http://schemas.microsoft.com/office/drawing/2014/main" id="{E0C5DCA3-1C97-4830-8C78-F1E215AA5116}"/>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55BD868-9A1B-4604-B68C-EA1FB19DFFD3}"/>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67016CB6-647F-43D7-9EA2-DE8D180156E9}"/>
                    </a:ext>
                  </a:extLst>
                </p:cNvPr>
                <p:cNvGrpSpPr/>
                <p:nvPr/>
              </p:nvGrpSpPr>
              <p:grpSpPr>
                <a:xfrm>
                  <a:off x="1204474" y="2411592"/>
                  <a:ext cx="1442543"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17BF2E25-EBD5-428F-B145-46532338AF7D}"/>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4007AE3C-3831-41CC-A3DC-A4DC7EE71C33}"/>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BD7C7DD5-84E2-4A88-AC7B-BDA5E2BD4672}"/>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C0BA61C7-ACB0-459A-A87D-F8D4D9511D60}"/>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1AA7E025-C0B6-4D76-A3C6-BD43067EC96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CC9D044-36D4-4D75-AD27-3E575E5C8B7B}"/>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9" name="Rectangle 78">
                <a:extLst>
                  <a:ext uri="{FF2B5EF4-FFF2-40B4-BE49-F238E27FC236}">
                    <a16:creationId xmlns:a16="http://schemas.microsoft.com/office/drawing/2014/main" id="{EBC409A5-12EF-4BE2-9AC7-8A524DD9508C}"/>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80" name="Rectangle 79">
                <a:extLst>
                  <a:ext uri="{FF2B5EF4-FFF2-40B4-BE49-F238E27FC236}">
                    <a16:creationId xmlns:a16="http://schemas.microsoft.com/office/drawing/2014/main" id="{5A3E1119-E953-4FEE-821A-6CB19BBD4856}"/>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cxnSp>
          <p:nvCxnSpPr>
            <p:cNvPr id="12" name="Straight Connector 11">
              <a:extLst>
                <a:ext uri="{FF2B5EF4-FFF2-40B4-BE49-F238E27FC236}">
                  <a16:creationId xmlns:a16="http://schemas.microsoft.com/office/drawing/2014/main" id="{89518EC5-3479-41EB-8F4C-5B2BF26672E2}"/>
                </a:ext>
              </a:extLst>
            </p:cNvPr>
            <p:cNvCxnSpPr>
              <a:cxnSpLocks/>
            </p:cNvCxnSpPr>
            <p:nvPr/>
          </p:nvCxnSpPr>
          <p:spPr>
            <a:xfrm>
              <a:off x="6381047" y="2371859"/>
              <a:ext cx="118704" cy="0"/>
            </a:xfrm>
            <a:prstGeom prst="line">
              <a:avLst/>
            </a:prstGeom>
            <a:noFill/>
            <a:ln w="25400" cap="flat" cmpd="sng" algn="ctr">
              <a:solidFill>
                <a:sysClr val="window" lastClr="FFFFFF"/>
              </a:solidFill>
              <a:prstDash val="solid"/>
              <a:miter lim="800000"/>
            </a:ln>
            <a:effectLst/>
          </p:spPr>
        </p:cxnSp>
        <p:cxnSp>
          <p:nvCxnSpPr>
            <p:cNvPr id="13" name="Straight Connector 12">
              <a:extLst>
                <a:ext uri="{FF2B5EF4-FFF2-40B4-BE49-F238E27FC236}">
                  <a16:creationId xmlns:a16="http://schemas.microsoft.com/office/drawing/2014/main" id="{69B98FE7-3202-4002-BEBE-9E4FE3AF120D}"/>
                </a:ext>
              </a:extLst>
            </p:cNvPr>
            <p:cNvCxnSpPr>
              <a:cxnSpLocks/>
            </p:cNvCxnSpPr>
            <p:nvPr/>
          </p:nvCxnSpPr>
          <p:spPr>
            <a:xfrm>
              <a:off x="6381115" y="2278413"/>
              <a:ext cx="118709" cy="0"/>
            </a:xfrm>
            <a:prstGeom prst="line">
              <a:avLst/>
            </a:prstGeom>
            <a:noFill/>
            <a:ln w="25400" cap="flat" cmpd="sng" algn="ctr">
              <a:solidFill>
                <a:sysClr val="window" lastClr="FFFFFF"/>
              </a:solidFill>
              <a:prstDash val="solid"/>
              <a:miter lim="800000"/>
            </a:ln>
            <a:effectLst/>
          </p:spPr>
        </p:cxnSp>
        <p:cxnSp>
          <p:nvCxnSpPr>
            <p:cNvPr id="14" name="Straight Connector 13">
              <a:extLst>
                <a:ext uri="{FF2B5EF4-FFF2-40B4-BE49-F238E27FC236}">
                  <a16:creationId xmlns:a16="http://schemas.microsoft.com/office/drawing/2014/main" id="{99111983-92A4-4894-B0F8-DABF19E64D41}"/>
                </a:ext>
              </a:extLst>
            </p:cNvPr>
            <p:cNvCxnSpPr>
              <a:cxnSpLocks/>
            </p:cNvCxnSpPr>
            <p:nvPr/>
          </p:nvCxnSpPr>
          <p:spPr>
            <a:xfrm>
              <a:off x="6497857" y="2275193"/>
              <a:ext cx="0" cy="93446"/>
            </a:xfrm>
            <a:prstGeom prst="line">
              <a:avLst/>
            </a:prstGeom>
            <a:noFill/>
            <a:ln w="25400" cap="flat" cmpd="sng" algn="ctr">
              <a:solidFill>
                <a:sysClr val="window" lastClr="FFFFFF"/>
              </a:solidFill>
              <a:prstDash val="solid"/>
              <a:miter lim="800000"/>
            </a:ln>
            <a:effectLst/>
          </p:spPr>
        </p:cxnSp>
        <p:cxnSp>
          <p:nvCxnSpPr>
            <p:cNvPr id="15" name="Straight Connector 14">
              <a:extLst>
                <a:ext uri="{FF2B5EF4-FFF2-40B4-BE49-F238E27FC236}">
                  <a16:creationId xmlns:a16="http://schemas.microsoft.com/office/drawing/2014/main" id="{E3968F76-55BD-4916-AA82-52E983EF3371}"/>
                </a:ext>
              </a:extLst>
            </p:cNvPr>
            <p:cNvCxnSpPr>
              <a:cxnSpLocks/>
            </p:cNvCxnSpPr>
            <p:nvPr/>
          </p:nvCxnSpPr>
          <p:spPr>
            <a:xfrm>
              <a:off x="6383785" y="2275198"/>
              <a:ext cx="0" cy="93446"/>
            </a:xfrm>
            <a:prstGeom prst="line">
              <a:avLst/>
            </a:prstGeom>
            <a:noFill/>
            <a:ln w="25400" cap="flat" cmpd="sng" algn="ctr">
              <a:solidFill>
                <a:sysClr val="window" lastClr="FFFFFF"/>
              </a:solidFill>
              <a:prstDash val="solid"/>
              <a:miter lim="800000"/>
            </a:ln>
            <a:effectLst/>
          </p:spPr>
        </p:cxnSp>
        <p:sp>
          <p:nvSpPr>
            <p:cNvPr id="18" name="TextBox 17">
              <a:extLst>
                <a:ext uri="{FF2B5EF4-FFF2-40B4-BE49-F238E27FC236}">
                  <a16:creationId xmlns:a16="http://schemas.microsoft.com/office/drawing/2014/main" id="{3972BA29-E200-428B-87E1-DB03DF17838A}"/>
                </a:ext>
              </a:extLst>
            </p:cNvPr>
            <p:cNvSpPr txBox="1"/>
            <p:nvPr/>
          </p:nvSpPr>
          <p:spPr>
            <a:xfrm>
              <a:off x="3001218" y="1474223"/>
              <a:ext cx="2068900" cy="430887"/>
            </a:xfrm>
            <a:prstGeom prst="rect">
              <a:avLst/>
            </a:prstGeom>
            <a:noFill/>
          </p:spPr>
          <p:txBody>
            <a:bodyPr wrap="none" lIns="0" tIns="0" rIns="0" bIns="0" rtlCol="0">
              <a:spAutoFit/>
            </a:bodyPr>
            <a:lstStyle/>
            <a:p>
              <a:pPr algn="l"/>
              <a:r>
                <a:rPr lang="en-US" sz="2800" dirty="0"/>
                <a:t>Blazor Server</a:t>
              </a:r>
            </a:p>
          </p:txBody>
        </p:sp>
      </p:grpSp>
      <p:grpSp>
        <p:nvGrpSpPr>
          <p:cNvPr id="21" name="Group 20">
            <a:extLst>
              <a:ext uri="{FF2B5EF4-FFF2-40B4-BE49-F238E27FC236}">
                <a16:creationId xmlns:a16="http://schemas.microsoft.com/office/drawing/2014/main" id="{D55B0CB3-BD27-4738-96FF-761B41855185}"/>
              </a:ext>
            </a:extLst>
          </p:cNvPr>
          <p:cNvGrpSpPr/>
          <p:nvPr/>
        </p:nvGrpSpPr>
        <p:grpSpPr>
          <a:xfrm>
            <a:off x="7614952" y="1533358"/>
            <a:ext cx="4046299" cy="4050278"/>
            <a:chOff x="7614952" y="1533358"/>
            <a:chExt cx="4046299" cy="4050278"/>
          </a:xfrm>
        </p:grpSpPr>
        <p:grpSp>
          <p:nvGrpSpPr>
            <p:cNvPr id="3" name="Group 2">
              <a:extLst>
                <a:ext uri="{FF2B5EF4-FFF2-40B4-BE49-F238E27FC236}">
                  <a16:creationId xmlns:a16="http://schemas.microsoft.com/office/drawing/2014/main" id="{A191B74C-BAA1-4080-B0E3-91F10A0843FF}"/>
                </a:ext>
              </a:extLst>
            </p:cNvPr>
            <p:cNvGrpSpPr/>
            <p:nvPr/>
          </p:nvGrpSpPr>
          <p:grpSpPr>
            <a:xfrm>
              <a:off x="7614952" y="2225396"/>
              <a:ext cx="4046299" cy="3358240"/>
              <a:chOff x="4072850" y="2225396"/>
              <a:chExt cx="4046299" cy="3358240"/>
            </a:xfrm>
          </p:grpSpPr>
          <p:grpSp>
            <p:nvGrpSpPr>
              <p:cNvPr id="90" name="Group 89">
                <a:extLst>
                  <a:ext uri="{FF2B5EF4-FFF2-40B4-BE49-F238E27FC236}">
                    <a16:creationId xmlns:a16="http://schemas.microsoft.com/office/drawing/2014/main" id="{1A715652-C090-4294-B44A-14B5064B82FC}"/>
                  </a:ext>
                </a:extLst>
              </p:cNvPr>
              <p:cNvGrpSpPr/>
              <p:nvPr/>
            </p:nvGrpSpPr>
            <p:grpSpPr>
              <a:xfrm>
                <a:off x="4072850" y="2225396"/>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a:solidFill>
                      <a:prstClr val="white"/>
                    </a:solidFill>
                    <a:latin typeface="Calibri" panose="020F0502020204030204"/>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6954623" y="3975818"/>
                <a:ext cx="982555" cy="584775"/>
              </a:xfrm>
              <a:prstGeom prst="rect">
                <a:avLst/>
              </a:prstGeom>
              <a:solidFill>
                <a:srgbClr val="E2C200"/>
              </a:solidFill>
            </p:spPr>
            <p:txBody>
              <a:bodyPr wrap="square">
                <a:spAutoFit/>
              </a:bodyPr>
              <a:lstStyle/>
              <a:p>
                <a:pPr algn="ctr"/>
                <a:r>
                  <a:rPr lang="en-GB" sz="3200" b="1">
                    <a:solidFill>
                      <a:prstClr val="black">
                        <a:lumMod val="65000"/>
                        <a:lumOff val="35000"/>
                      </a:prstClr>
                    </a:solidFill>
                    <a:latin typeface="Consolas" panose="020B0609020204030204" pitchFamily="49" charset="0"/>
                  </a:rPr>
                  <a:t>DOM</a:t>
                </a:r>
                <a:endParaRPr lang="en-GB" sz="3200">
                  <a:solidFill>
                    <a:prstClr val="black">
                      <a:lumMod val="65000"/>
                      <a:lumOff val="35000"/>
                    </a:prstClr>
                  </a:solidFill>
                  <a:latin typeface="Calibri" panose="020F0502020204030204"/>
                </a:endParaRPr>
              </a:p>
            </p:txBody>
          </p:sp>
          <p:grpSp>
            <p:nvGrpSpPr>
              <p:cNvPr id="143" name="Group 142">
                <a:extLst>
                  <a:ext uri="{FF2B5EF4-FFF2-40B4-BE49-F238E27FC236}">
                    <a16:creationId xmlns:a16="http://schemas.microsoft.com/office/drawing/2014/main" id="{6155029D-5657-4128-83F0-C5E432C5F33B}"/>
                  </a:ext>
                </a:extLst>
              </p:cNvPr>
              <p:cNvGrpSpPr/>
              <p:nvPr/>
            </p:nvGrpSpPr>
            <p:grpSpPr>
              <a:xfrm>
                <a:off x="4265151" y="3219411"/>
                <a:ext cx="2259720" cy="2123864"/>
                <a:chOff x="2044967" y="2687833"/>
                <a:chExt cx="2259720" cy="2123864"/>
              </a:xfrm>
            </p:grpSpPr>
            <p:grpSp>
              <p:nvGrpSpPr>
                <p:cNvPr id="144" name="Group 143">
                  <a:extLst>
                    <a:ext uri="{FF2B5EF4-FFF2-40B4-BE49-F238E27FC236}">
                      <a16:creationId xmlns:a16="http://schemas.microsoft.com/office/drawing/2014/main" id="{A60ED1A4-5AD2-4333-A264-E3127E14451E}"/>
                    </a:ext>
                  </a:extLst>
                </p:cNvPr>
                <p:cNvGrpSpPr/>
                <p:nvPr/>
              </p:nvGrpSpPr>
              <p:grpSpPr>
                <a:xfrm>
                  <a:off x="2044967" y="2687833"/>
                  <a:ext cx="2259720" cy="2123864"/>
                  <a:chOff x="784337" y="2208439"/>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149" name="Group 148">
                    <a:extLst>
                      <a:ext uri="{FF2B5EF4-FFF2-40B4-BE49-F238E27FC236}">
                        <a16:creationId xmlns:a16="http://schemas.microsoft.com/office/drawing/2014/main" id="{E72D2AB3-3AC9-4B69-A390-118C8A25E3C2}"/>
                      </a:ext>
                    </a:extLst>
                  </p:cNvPr>
                  <p:cNvGrpSpPr/>
                  <p:nvPr/>
                </p:nvGrpSpPr>
                <p:grpSpPr>
                  <a:xfrm>
                    <a:off x="1204474" y="2411592"/>
                    <a:ext cx="1442545" cy="339191"/>
                    <a:chOff x="977953" y="2433131"/>
                    <a:chExt cx="6182954" cy="1453829"/>
                  </a:xfrm>
                  <a:solidFill>
                    <a:sysClr val="windowText" lastClr="000000"/>
                  </a:solidFill>
                  <a:effectLst/>
                </p:grpSpPr>
                <p:sp>
                  <p:nvSpPr>
                    <p:cNvPr id="150" name="Freeform: Shape 149">
                      <a:extLst>
                        <a:ext uri="{FF2B5EF4-FFF2-40B4-BE49-F238E27FC236}">
                          <a16:creationId xmlns:a16="http://schemas.microsoft.com/office/drawing/2014/main" id="{F751F9F7-A66B-442C-9A26-10070A0CEE41}"/>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1" name="Freeform: Shape 150">
                      <a:extLst>
                        <a:ext uri="{FF2B5EF4-FFF2-40B4-BE49-F238E27FC236}">
                          <a16:creationId xmlns:a16="http://schemas.microsoft.com/office/drawing/2014/main" id="{53A9C143-B67B-48A1-9608-DC13C06B28B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2" name="Freeform: Shape 151">
                      <a:extLst>
                        <a:ext uri="{FF2B5EF4-FFF2-40B4-BE49-F238E27FC236}">
                          <a16:creationId xmlns:a16="http://schemas.microsoft.com/office/drawing/2014/main" id="{437C1851-DAC9-4ACF-8F10-211CBA44A81F}"/>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3" name="Freeform: Shape 152">
                      <a:extLst>
                        <a:ext uri="{FF2B5EF4-FFF2-40B4-BE49-F238E27FC236}">
                          <a16:creationId xmlns:a16="http://schemas.microsoft.com/office/drawing/2014/main" id="{CF5E0669-6F2A-4B31-8752-F7AD7565EC6B}"/>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4" name="Freeform: Shape 153">
                      <a:extLst>
                        <a:ext uri="{FF2B5EF4-FFF2-40B4-BE49-F238E27FC236}">
                          <a16:creationId xmlns:a16="http://schemas.microsoft.com/office/drawing/2014/main" id="{111080DF-3CB2-4B1A-8371-ECF5E38525FF}"/>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55" name="Freeform: Shape 154">
                      <a:extLst>
                        <a:ext uri="{FF2B5EF4-FFF2-40B4-BE49-F238E27FC236}">
                          <a16:creationId xmlns:a16="http://schemas.microsoft.com/office/drawing/2014/main" id="{1EB2BE24-21FE-4867-B37F-3C813A89044C}"/>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145" name="Rectangle 144">
                  <a:extLst>
                    <a:ext uri="{FF2B5EF4-FFF2-40B4-BE49-F238E27FC236}">
                      <a16:creationId xmlns:a16="http://schemas.microsoft.com/office/drawing/2014/main" id="{34E1BFBD-7343-4D59-8D5C-0240909EB2F9}"/>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7" name="Rectangle 146">
                  <a:extLst>
                    <a:ext uri="{FF2B5EF4-FFF2-40B4-BE49-F238E27FC236}">
                      <a16:creationId xmlns:a16="http://schemas.microsoft.com/office/drawing/2014/main" id="{75C82FEC-E86F-4056-8080-6650091DED16}"/>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WebAssembly</a:t>
                  </a:r>
                </a:p>
              </p:txBody>
            </p:sp>
          </p:gr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617782" flipH="1" flipV="1">
                <a:off x="6603244" y="3862484"/>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53512" flipH="1" flipV="1">
                <a:off x="6531689" y="4123871"/>
                <a:ext cx="351788" cy="575702"/>
              </a:xfrm>
              <a:prstGeom prst="rect">
                <a:avLst/>
              </a:prstGeom>
            </p:spPr>
          </p:pic>
        </p:grpSp>
        <p:sp>
          <p:nvSpPr>
            <p:cNvPr id="19" name="TextBox 18">
              <a:extLst>
                <a:ext uri="{FF2B5EF4-FFF2-40B4-BE49-F238E27FC236}">
                  <a16:creationId xmlns:a16="http://schemas.microsoft.com/office/drawing/2014/main" id="{E0446E77-3635-4DF4-9CFF-049308440FD8}"/>
                </a:ext>
              </a:extLst>
            </p:cNvPr>
            <p:cNvSpPr txBox="1"/>
            <p:nvPr/>
          </p:nvSpPr>
          <p:spPr>
            <a:xfrm>
              <a:off x="7985043" y="1533358"/>
              <a:ext cx="3298403" cy="430887"/>
            </a:xfrm>
            <a:prstGeom prst="rect">
              <a:avLst/>
            </a:prstGeom>
            <a:noFill/>
          </p:spPr>
          <p:txBody>
            <a:bodyPr wrap="none" lIns="0" tIns="0" rIns="0" bIns="0" rtlCol="0">
              <a:spAutoFit/>
            </a:bodyPr>
            <a:lstStyle/>
            <a:p>
              <a:pPr algn="l"/>
              <a:r>
                <a:rPr lang="en-US" sz="2800" dirty="0"/>
                <a:t>Blazor WebAssembly</a:t>
              </a:r>
            </a:p>
          </p:txBody>
        </p:sp>
      </p:grpSp>
      <p:sp>
        <p:nvSpPr>
          <p:cNvPr id="22" name="TextBox 21">
            <a:extLst>
              <a:ext uri="{FF2B5EF4-FFF2-40B4-BE49-F238E27FC236}">
                <a16:creationId xmlns:a16="http://schemas.microsoft.com/office/drawing/2014/main" id="{6FF6568B-54B4-4A2F-B618-1E7360CFFA1E}"/>
              </a:ext>
            </a:extLst>
          </p:cNvPr>
          <p:cNvSpPr txBox="1"/>
          <p:nvPr/>
        </p:nvSpPr>
        <p:spPr>
          <a:xfrm>
            <a:off x="2855665" y="5822280"/>
            <a:ext cx="2360005" cy="369332"/>
          </a:xfrm>
          <a:prstGeom prst="rect">
            <a:avLst/>
          </a:prstGeom>
          <a:noFill/>
        </p:spPr>
        <p:txBody>
          <a:bodyPr wrap="none" lIns="0" tIns="0" rIns="0" bIns="0" rtlCol="0">
            <a:spAutoFit/>
          </a:bodyPr>
          <a:lstStyle/>
          <a:p>
            <a:pPr algn="l"/>
            <a:r>
              <a:rPr lang="en-US" sz="2400" dirty="0"/>
              <a:t>.NET Core 3.1 LTS</a:t>
            </a:r>
          </a:p>
        </p:txBody>
      </p:sp>
      <p:sp>
        <p:nvSpPr>
          <p:cNvPr id="89" name="TextBox 88">
            <a:extLst>
              <a:ext uri="{FF2B5EF4-FFF2-40B4-BE49-F238E27FC236}">
                <a16:creationId xmlns:a16="http://schemas.microsoft.com/office/drawing/2014/main" id="{F2D9BE53-3332-4745-834E-A657643A4CF8}"/>
              </a:ext>
            </a:extLst>
          </p:cNvPr>
          <p:cNvSpPr txBox="1"/>
          <p:nvPr/>
        </p:nvSpPr>
        <p:spPr>
          <a:xfrm>
            <a:off x="8673252" y="5822280"/>
            <a:ext cx="1886157" cy="369332"/>
          </a:xfrm>
          <a:prstGeom prst="rect">
            <a:avLst/>
          </a:prstGeom>
          <a:noFill/>
        </p:spPr>
        <p:txBody>
          <a:bodyPr wrap="none" lIns="0" tIns="0" rIns="0" bIns="0" rtlCol="0">
            <a:spAutoFit/>
          </a:bodyPr>
          <a:lstStyle/>
          <a:p>
            <a:pPr algn="l"/>
            <a:r>
              <a:rPr lang="en-US" sz="2400" i="1" dirty="0"/>
              <a:t>Now released!</a:t>
            </a:r>
          </a:p>
        </p:txBody>
      </p:sp>
    </p:spTree>
    <p:extLst>
      <p:ext uri="{BB962C8B-B14F-4D97-AF65-F5344CB8AC3E}">
        <p14:creationId xmlns:p14="http://schemas.microsoft.com/office/powerpoint/2010/main" val="5014237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4AE34C-0EB0-4F4E-88A8-2F0B4A9411D6}"/>
              </a:ext>
            </a:extLst>
          </p:cNvPr>
          <p:cNvSpPr>
            <a:spLocks noGrp="1"/>
          </p:cNvSpPr>
          <p:nvPr>
            <p:ph type="title"/>
          </p:nvPr>
        </p:nvSpPr>
        <p:spPr/>
        <p:txBody>
          <a:bodyPr/>
          <a:lstStyle/>
          <a:p>
            <a:r>
              <a:rPr lang="en-US" dirty="0"/>
              <a:t>Choosing your Blazor hosting model</a:t>
            </a:r>
          </a:p>
        </p:txBody>
      </p:sp>
      <p:sp>
        <p:nvSpPr>
          <p:cNvPr id="5" name="Content Placeholder 4">
            <a:extLst>
              <a:ext uri="{FF2B5EF4-FFF2-40B4-BE49-F238E27FC236}">
                <a16:creationId xmlns:a16="http://schemas.microsoft.com/office/drawing/2014/main" id="{6CA99F7A-1F43-46CB-88E8-D93AB80583EF}"/>
              </a:ext>
            </a:extLst>
          </p:cNvPr>
          <p:cNvSpPr>
            <a:spLocks noGrp="1"/>
          </p:cNvSpPr>
          <p:nvPr>
            <p:ph sz="quarter" idx="12"/>
          </p:nvPr>
        </p:nvSpPr>
        <p:spPr>
          <a:xfrm>
            <a:off x="584200" y="1435100"/>
            <a:ext cx="5629564" cy="4825937"/>
          </a:xfrm>
        </p:spPr>
        <p:txBody>
          <a:bodyPr/>
          <a:lstStyle/>
          <a:p>
            <a:pPr marL="0" indent="0">
              <a:buNone/>
            </a:pPr>
            <a:r>
              <a:rPr lang="en-US" dirty="0"/>
              <a:t>Blazor Server</a:t>
            </a:r>
          </a:p>
          <a:p>
            <a:pPr marL="0" marR="0" lvl="0" indent="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2400" dirty="0">
                <a:solidFill>
                  <a:srgbClr val="FFFFFF"/>
                </a:solidFill>
                <a:latin typeface="Segoe UI"/>
              </a:rPr>
              <a:t>C</a:t>
            </a: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2400" dirty="0">
                <a:solidFill>
                  <a:srgbClr val="FFFFFF"/>
                </a:solidFill>
                <a:latin typeface="Segoe UI"/>
              </a:rPr>
              <a:t>Supports older browsers &amp; thin clients</a:t>
            </a: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
                <a:srgbClr val="00B050"/>
              </a:buClr>
              <a:buSzPct val="90000"/>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Higher UI latency</a:t>
            </a:r>
          </a:p>
          <a:p>
            <a:pPr marL="0" indent="0">
              <a:buNone/>
            </a:pPr>
            <a:endParaRPr lang="en-US" dirty="0"/>
          </a:p>
          <a:p>
            <a:pPr marL="0" indent="0">
              <a:buNone/>
            </a:pPr>
            <a:endParaRPr lang="en-US" dirty="0"/>
          </a:p>
        </p:txBody>
      </p:sp>
      <p:sp>
        <p:nvSpPr>
          <p:cNvPr id="6" name="Content Placeholder 5">
            <a:extLst>
              <a:ext uri="{FF2B5EF4-FFF2-40B4-BE49-F238E27FC236}">
                <a16:creationId xmlns:a16="http://schemas.microsoft.com/office/drawing/2014/main" id="{07220C14-33DE-4377-ADD9-6D3B3287A536}"/>
              </a:ext>
            </a:extLst>
          </p:cNvPr>
          <p:cNvSpPr>
            <a:spLocks noGrp="1"/>
          </p:cNvSpPr>
          <p:nvPr>
            <p:ph sz="quarter" idx="13"/>
          </p:nvPr>
        </p:nvSpPr>
        <p:spPr>
          <a:xfrm>
            <a:off x="6389688" y="1435100"/>
            <a:ext cx="5219700" cy="3791807"/>
          </a:xfrm>
        </p:spPr>
        <p:txBody>
          <a:bodyPr/>
          <a:lstStyle/>
          <a:p>
            <a:pPr marL="0" indent="0">
              <a:buNone/>
            </a:pPr>
            <a:r>
              <a:rPr lang="en-US" dirty="0"/>
              <a:t>Blazor WebAssembly</a:t>
            </a:r>
          </a:p>
          <a:p>
            <a:pPr marL="0" indent="0">
              <a:buClr>
                <a:srgbClr val="00B050"/>
              </a:buClr>
              <a:buNone/>
            </a:pPr>
            <a:endParaRPr lang="en-US" sz="1400" dirty="0"/>
          </a:p>
          <a:p>
            <a:pPr>
              <a:buClr>
                <a:srgbClr val="00B050"/>
              </a:buClr>
              <a:buFont typeface="Wingdings" panose="05000000000000000000" pitchFamily="2" charset="2"/>
              <a:buChar char=""/>
            </a:pPr>
            <a:r>
              <a:rPr lang="en-US" sz="2400" dirty="0"/>
              <a:t>Runs fully client-side</a:t>
            </a:r>
          </a:p>
          <a:p>
            <a:pPr>
              <a:buClr>
                <a:srgbClr val="00B050"/>
              </a:buClr>
              <a:buFont typeface="Wingdings" panose="05000000000000000000" pitchFamily="2" charset="2"/>
              <a:buChar char=""/>
            </a:pPr>
            <a:r>
              <a:rPr lang="en-US" sz="2400" dirty="0"/>
              <a:t>No required server component</a:t>
            </a:r>
          </a:p>
          <a:p>
            <a:pPr>
              <a:buClr>
                <a:srgbClr val="00B050"/>
              </a:buClr>
              <a:buFont typeface="Wingdings" panose="05000000000000000000" pitchFamily="2" charset="2"/>
              <a:buChar char=""/>
            </a:pPr>
            <a:r>
              <a:rPr lang="en-US" sz="2400" dirty="0"/>
              <a:t>Host as a static site</a:t>
            </a:r>
          </a:p>
          <a:p>
            <a:pPr>
              <a:buClr>
                <a:srgbClr val="00B050"/>
              </a:buClr>
              <a:buFont typeface="Wingdings" panose="05000000000000000000" pitchFamily="2" charset="2"/>
              <a:buChar char=""/>
            </a:pPr>
            <a:r>
              <a:rPr lang="en-US" sz="2400" dirty="0"/>
              <a:t>Can execute offline</a:t>
            </a:r>
          </a:p>
          <a:p>
            <a:pPr marL="0" indent="0">
              <a:buClr>
                <a:srgbClr val="00B050"/>
              </a:buClr>
              <a:buNone/>
            </a:pPr>
            <a:endParaRPr lang="en-US" sz="2400" dirty="0"/>
          </a:p>
          <a:p>
            <a:pPr>
              <a:buClr>
                <a:schemeClr val="accent3"/>
              </a:buClr>
              <a:buFont typeface="Wingdings" panose="05000000000000000000" pitchFamily="2" charset="2"/>
              <a:buChar char=""/>
            </a:pPr>
            <a:r>
              <a:rPr lang="en-US" sz="2400" dirty="0"/>
              <a:t>Larger download size</a:t>
            </a:r>
          </a:p>
          <a:p>
            <a:pPr>
              <a:buClr>
                <a:schemeClr val="accent3"/>
              </a:buClr>
              <a:buFont typeface="Wingdings" panose="05000000000000000000" pitchFamily="2" charset="2"/>
              <a:buChar char=""/>
            </a:pPr>
            <a:r>
              <a:rPr lang="en-US" sz="2400" dirty="0"/>
              <a:t>Slower runtime performance</a:t>
            </a:r>
          </a:p>
        </p:txBody>
      </p:sp>
    </p:spTree>
    <p:extLst>
      <p:ext uri="{BB962C8B-B14F-4D97-AF65-F5344CB8AC3E}">
        <p14:creationId xmlns:p14="http://schemas.microsoft.com/office/powerpoint/2010/main" val="727668204"/>
      </p:ext>
    </p:extLst>
  </p:cSld>
  <p:clrMapOvr>
    <a:masterClrMapping/>
  </p:clrMapOvr>
  <p:transition>
    <p:fade/>
  </p:transition>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A334195C-1A10-4ACA-9CCA-61AA9A075410}"/>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BD7A2C5E-0730-40D7-9DC5-355B0D0791FE}"/>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4.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Dotnet_Template">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6.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8" ma:contentTypeDescription="Create a new document." ma:contentTypeScope="" ma:versionID="e2e9849750cdae2b9e41615df324f869">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90eab5e6ab20414ae6a401887cb029a3"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2:Spec_x0020_Status" minOccurs="0"/>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ma:readOnly="false">
      <xsd:simpleType>
        <xsd:restriction base="dms:Note"/>
      </xsd:simpleType>
    </xsd:element>
    <xsd:element name="_ip_UnifiedCompliancePolicyUIAction" ma:index="9" nillable="true" ma:displayName="Unified Compliance Policy UI Action" ma:descrip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Spec_x0020_Status" ma:index="2" nillable="true" ma:displayName="Status" ma:default="Draft" ma:format="Dropdown" ma:internalName="Spec_x0020_Status" ma:readOnly="false">
      <xsd:simpleType>
        <xsd:restriction base="dms:Choice">
          <xsd:enumeration value="Draft"/>
          <xsd:enumeration value="Reviewed"/>
        </xsd:restriction>
      </xsd:simpleType>
    </xsd:element>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hidden="true" ma:internalName="MediaServiceAutoTags" ma:readOnly="true">
      <xsd:simpleType>
        <xsd:restriction base="dms:Text"/>
      </xsd:simpleType>
    </xsd:element>
    <xsd:element name="MediaServiceOCR" ma:index="17" nillable="true" ma:displayName="MediaServiceOCR" ma:description="" ma:hidden="true" ma:internalName="MediaServiceOCR" ma:readOnly="tru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hidden="true" ma:internalName="MediaServiceKeyPoints" ma:readOnly="true">
      <xsd:simpleType>
        <xsd:restriction base="dms:Note"/>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hidden="true" ma:internalName="SharedWithDetails" ma:readOnly="true">
      <xsd:simpleType>
        <xsd:restriction base="dms:Note"/>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pec_x0020_Status xmlns="569b343d-e775-480b-9b2b-6a6986deb9b0">Draft</Spec_x0020_Status>
    <_ip_UnifiedCompliancePolicyUIAction xmlns="http://schemas.microsoft.com/sharepoint/v3" xsi:nil="true"/>
    <_ip_UnifiedCompliancePolicyProperties xmlns="http://schemas.microsoft.com/sharepoint/v3" xsi:nil="true"/>
    <SharedWithUsers xmlns="11245976-3b4d-4794-a754-317688483df2">
      <UserInfo>
        <DisplayName>Scott Hunter</DisplayName>
        <AccountId>147</AccountId>
        <AccountType/>
      </UserInfo>
      <UserInfo>
        <DisplayName>Scott Hanselman</DisplayName>
        <AccountId>42</AccountId>
        <AccountType/>
      </UserInfo>
      <UserInfo>
        <DisplayName>James Montemagno</DisplayName>
        <AccountId>287</AccountId>
        <AccountType/>
      </UserInfo>
      <UserInfo>
        <DisplayName>David Ortinau</DisplayName>
        <AccountId>769</AccountId>
        <AccountType/>
      </UserInfo>
      <UserInfo>
        <DisplayName>Chris Hardy</DisplayName>
        <AccountId>234</AccountId>
        <AccountType/>
      </UserInfo>
      <UserInfo>
        <DisplayName>Jay Schmelzer</DisplayName>
        <AccountId>68</AccountId>
        <AccountType/>
      </UserInfo>
      <UserInfo>
        <DisplayName>Oren Novotny (Insight Direct USA Inc)</DisplayName>
        <AccountId>607</AccountId>
        <AccountType/>
      </UserInfo>
    </SharedWithUsers>
  </documentManagement>
</p:properties>
</file>

<file path=customXml/item4.xml><?xml version="1.0" encoding="utf-8"?>
<Control xmlns="http://schemas.microsoft.com/VisualStudio/2011/storyboarding/control">
  <Id Name="System.Storyboarding.Annotation.StickyNote" Revision="1" Stencil="System.Storyboarding.Annotation" StencilVersion="0.1"/>
</Control>
</file>

<file path=customXml/item5.xml><?xml version="1.0" encoding="utf-8"?>
<Control xmlns="http://schemas.microsoft.com/VisualStudio/2011/storyboarding/control">
  <Id Name="System.Storyboarding.Annotation.StickyNote" Revision="1" Stencil="System.Storyboarding.Annotation" StencilVersion="0.1"/>
</Control>
</file>

<file path=customXml/itemProps1.xml><?xml version="1.0" encoding="utf-8"?>
<ds:datastoreItem xmlns:ds="http://schemas.openxmlformats.org/officeDocument/2006/customXml" ds:itemID="{A2C70FCC-6C0D-42B3-A53F-296F15367B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B3B7EC-2490-4AEB-9E12-A331B5484893}">
  <ds:schemaRefs>
    <ds:schemaRef ds:uri="http://schemas.microsoft.com/sharepoint/v3/contenttype/forms"/>
  </ds:schemaRefs>
</ds:datastoreItem>
</file>

<file path=customXml/itemProps3.xml><?xml version="1.0" encoding="utf-8"?>
<ds:datastoreItem xmlns:ds="http://schemas.openxmlformats.org/officeDocument/2006/customXml" ds:itemID="{6471FDF9-5B9E-474B-B903-9757FB6347C8}">
  <ds:schemaRefs>
    <ds:schemaRef ds:uri="http://www.w3.org/XML/1998/namespace"/>
    <ds:schemaRef ds:uri="569b343d-e775-480b-9b2b-6a6986deb9b0"/>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dcmitype/"/>
    <ds:schemaRef ds:uri="http://schemas.openxmlformats.org/package/2006/metadata/core-properties"/>
    <ds:schemaRef ds:uri="11245976-3b4d-4794-a754-317688483df2"/>
    <ds:schemaRef ds:uri="http://schemas.microsoft.com/sharepoint/v3"/>
    <ds:schemaRef ds:uri="http://purl.org/dc/terms/"/>
  </ds:schemaRefs>
</ds:datastoreItem>
</file>

<file path=customXml/itemProps4.xml><?xml version="1.0" encoding="utf-8"?>
<ds:datastoreItem xmlns:ds="http://schemas.openxmlformats.org/officeDocument/2006/customXml" ds:itemID="{0D686638-9677-42BF-872B-D4F5DD302DD9}">
  <ds:schemaRefs>
    <ds:schemaRef ds:uri="http://schemas.microsoft.com/VisualStudio/2011/storyboarding/control"/>
  </ds:schemaRefs>
</ds:datastoreItem>
</file>

<file path=customXml/itemProps5.xml><?xml version="1.0" encoding="utf-8"?>
<ds:datastoreItem xmlns:ds="http://schemas.openxmlformats.org/officeDocument/2006/customXml" ds:itemID="{ED557D9D-E56F-4522-9782-747A7F88D41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1945</TotalTime>
  <Words>1280</Words>
  <Application>Microsoft Office PowerPoint</Application>
  <PresentationFormat>Widescreen</PresentationFormat>
  <Paragraphs>236</Paragraphs>
  <Slides>25</Slides>
  <Notes>13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25</vt:i4>
      </vt:variant>
    </vt:vector>
  </HeadingPairs>
  <TitlesOfParts>
    <vt:vector size="41" baseType="lpstr">
      <vt:lpstr>Abadi</vt:lpstr>
      <vt:lpstr>-apple-system</vt:lpstr>
      <vt:lpstr>Arial</vt:lpstr>
      <vt:lpstr>Calibri</vt:lpstr>
      <vt:lpstr>Consolas</vt:lpstr>
      <vt:lpstr>Segoe UI</vt:lpstr>
      <vt:lpstr>Segoe UI Light</vt:lpstr>
      <vt:lpstr>Segoe UI Semibold</vt:lpstr>
      <vt:lpstr>Segoe UI Semilight</vt:lpstr>
      <vt:lpstr>Wingdings</vt:lpstr>
      <vt:lpstr>9-51151_Build_White_Template</vt:lpstr>
      <vt:lpstr>9-51151_Build_Light_Gray_Template</vt:lpstr>
      <vt:lpstr>9-51151_Build_Black_Template</vt:lpstr>
      <vt:lpstr>Dotnet_Template_Light</vt:lpstr>
      <vt:lpstr>Dotnet_Template</vt:lpstr>
      <vt:lpstr>9-51151_Build_Black_Template</vt:lpstr>
      <vt:lpstr>Blazor: Bringing .NET to the Web and Beyond</vt:lpstr>
      <vt:lpstr>   Title</vt:lpstr>
      <vt:lpstr>Angular React Vue JavaScript </vt:lpstr>
      <vt:lpstr>Blazor</vt:lpstr>
      <vt:lpstr>How it works</vt:lpstr>
      <vt:lpstr>PowerPoint Presentation</vt:lpstr>
      <vt:lpstr>Blazor WebAssembly features</vt:lpstr>
      <vt:lpstr>Choosing your Blazor hosting model</vt:lpstr>
      <vt:lpstr>Choosing your Blazor hosting model</vt:lpstr>
      <vt:lpstr>Shared component model</vt:lpstr>
      <vt:lpstr>Get started with Blazor</vt:lpstr>
      <vt:lpstr>Demo: Blazor WebAssembly in action</vt:lpstr>
      <vt:lpstr>Ready-made Blazor UI components</vt:lpstr>
      <vt:lpstr>PowerPoint Presentation</vt:lpstr>
      <vt:lpstr>Blazor in the .NET 5</vt:lpstr>
      <vt:lpstr>PowerPoint Presentation</vt:lpstr>
      <vt:lpstr>PowerPoint Presentation</vt:lpstr>
      <vt:lpstr>Demo: Blazor for native apps</vt:lpstr>
      <vt:lpstr>Blazor        .NET MAUI </vt:lpstr>
      <vt:lpstr>In summary</vt:lpstr>
      <vt:lpstr>Resources</vt:lpstr>
      <vt:lpstr>Get started with Blazor today!</vt:lpstr>
      <vt:lpstr>Thanks for watching!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Blazor Beyond the Web</dc:title>
  <dc:creator>Daniel Roth</dc:creator>
  <cp:lastModifiedBy>Daniel Roth</cp:lastModifiedBy>
  <cp:revision>4</cp:revision>
  <dcterms:created xsi:type="dcterms:W3CDTF">2020-06-03T05:42:46Z</dcterms:created>
  <dcterms:modified xsi:type="dcterms:W3CDTF">2020-06-18T02:43:46Z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2020-06-03T05:58:27Z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f4e1567c-112d-4bea-af48-c3cd0990989c</vt:lpwstr>
  </property>
  <property fmtid="{D5CDD505-2E9C-101B-9397-08002B2CF9AE}" pid="8" name="MSIP_Label_f42aa342-8706-4288-bd11-ebb85995028c_ContentBits">
    <vt:lpwstr>0</vt:lpwstr>
  </property>
</Properties>
</file>